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65" r:id="rId4"/>
    <p:sldId id="257" r:id="rId5"/>
    <p:sldId id="259" r:id="rId6"/>
    <p:sldId id="261" r:id="rId7"/>
    <p:sldId id="260" r:id="rId8"/>
    <p:sldId id="258" r:id="rId9"/>
    <p:sldId id="262" r:id="rId10"/>
    <p:sldId id="264" r:id="rId11"/>
    <p:sldId id="263" r:id="rId12"/>
    <p:sldId id="266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81" d="100"/>
          <a:sy n="81" d="100"/>
        </p:scale>
        <p:origin x="-105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uario\Mis documentos\132\Diapositiva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7 Imagen" descr="2784104897_054121d4d5_o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2420888"/>
            <a:ext cx="3981822" cy="3981822"/>
          </a:xfrm>
          <a:prstGeom prst="rect">
            <a:avLst/>
          </a:prstGeom>
        </p:spPr>
      </p:pic>
      <p:pic>
        <p:nvPicPr>
          <p:cNvPr id="9" name="图片 1" descr="未标题-2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32000" y="1484784"/>
            <a:ext cx="540060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55160" cy="5760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7624" y="1600200"/>
            <a:ext cx="7499176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uario\Mis documentos\132\Diapositiva2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Haga clic para modificar el estilo de título del patrón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Haga clic para modificar el estilo de texto del patrón</a:t>
            </a:r>
          </a:p>
          <a:p>
            <a:pPr lvl="1"/>
            <a:r>
              <a:rPr lang="ru-RU" smtClean="0"/>
              <a:t>Segundo nivel</a:t>
            </a:r>
          </a:p>
          <a:p>
            <a:pPr lvl="2"/>
            <a:r>
              <a:rPr lang="ru-RU" smtClean="0"/>
              <a:t>Tercer nivel</a:t>
            </a:r>
          </a:p>
          <a:p>
            <a:pPr lvl="3"/>
            <a:r>
              <a:rPr lang="ru-RU" smtClean="0"/>
              <a:t>Cuarto nivel</a:t>
            </a:r>
          </a:p>
          <a:p>
            <a:pPr lvl="4"/>
            <a:r>
              <a:rPr lang="ru-RU" smtClean="0"/>
              <a:t>Quinto nivel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18680-6E2D-451C-8385-484B930B8E17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420B3-53D9-432E-BB6C-510EB706E0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55776" y="692696"/>
            <a:ext cx="5832648" cy="1470025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Жер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асты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сулары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Мазмұны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solidFill>
                  <a:schemeClr val="bg1"/>
                </a:solidFill>
              </a:rPr>
              <a:t>1.Жер асты суы			                2.Жер асты суының кең орны		                 3.Жер асты суының қоры 	                           4.Жер асты суын қорғау	                                   5.Грунт суы				                        6.Артезиян суы				                7.Минералды сулары			                8.Қазақстанның жер асты сулары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Жер асты суы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400" b="1" dirty="0" err="1" smtClean="0">
                <a:solidFill>
                  <a:schemeClr val="bg1"/>
                </a:solidFill>
              </a:rPr>
              <a:t>Жер</a:t>
            </a:r>
            <a:r>
              <a:rPr lang="ru-RU" sz="1400" b="1" dirty="0" smtClean="0">
                <a:solidFill>
                  <a:schemeClr val="bg1"/>
                </a:solidFill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</a:rPr>
              <a:t>асты</a:t>
            </a:r>
            <a:r>
              <a:rPr lang="ru-RU" sz="1400" b="1" dirty="0" smtClean="0">
                <a:solidFill>
                  <a:schemeClr val="bg1"/>
                </a:solidFill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</a:rPr>
              <a:t>суы</a:t>
            </a:r>
            <a:r>
              <a:rPr lang="ru-RU" sz="1400" dirty="0" smtClean="0">
                <a:solidFill>
                  <a:schemeClr val="bg1"/>
                </a:solidFill>
              </a:rPr>
              <a:t> – </a:t>
            </a:r>
            <a:r>
              <a:rPr lang="ru-RU" sz="1400" i="1" dirty="0" err="1" smtClean="0">
                <a:solidFill>
                  <a:schemeClr val="bg1"/>
                </a:solidFill>
              </a:rPr>
              <a:t>жер</a:t>
            </a:r>
            <a:r>
              <a:rPr lang="ru-RU" sz="1400" i="1" dirty="0" smtClean="0">
                <a:solidFill>
                  <a:schemeClr val="bg1"/>
                </a:solidFill>
              </a:rPr>
              <a:t> </a:t>
            </a:r>
            <a:r>
              <a:rPr lang="ru-RU" sz="1400" i="1" dirty="0" err="1" smtClean="0">
                <a:solidFill>
                  <a:schemeClr val="bg1"/>
                </a:solidFill>
              </a:rPr>
              <a:t>қыртысын құрайтын тау</a:t>
            </a:r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r>
              <a:rPr lang="ru-RU" sz="1400" i="1" dirty="0" err="1" smtClean="0">
                <a:solidFill>
                  <a:schemeClr val="bg1"/>
                </a:solidFill>
              </a:rPr>
              <a:t>жыныстарының аралығындағы </a:t>
            </a:r>
            <a:r>
              <a:rPr lang="ru-RU" sz="1400" i="1" dirty="0" smtClean="0">
                <a:solidFill>
                  <a:schemeClr val="bg1"/>
                </a:solidFill>
              </a:rPr>
              <a:t>су</a:t>
            </a:r>
            <a:r>
              <a:rPr lang="ru-RU" sz="1400" dirty="0" smtClean="0">
                <a:solidFill>
                  <a:schemeClr val="bg1"/>
                </a:solidFill>
              </a:rPr>
              <a:t>.                                                                                              </a:t>
            </a:r>
            <a:r>
              <a:rPr lang="ru-RU" sz="1400" dirty="0" err="1" smtClean="0">
                <a:solidFill>
                  <a:schemeClr val="bg1"/>
                </a:solidFill>
              </a:rPr>
              <a:t>Ол</a:t>
            </a:r>
            <a:r>
              <a:rPr lang="ru-RU" sz="1400" dirty="0" smtClean="0">
                <a:solidFill>
                  <a:schemeClr val="bg1"/>
                </a:solidFill>
              </a:rPr>
              <a:t> </a:t>
            </a:r>
            <a:r>
              <a:rPr lang="ru-RU" sz="1400" dirty="0" err="1" smtClean="0">
                <a:solidFill>
                  <a:schemeClr val="bg1"/>
                </a:solidFill>
              </a:rPr>
              <a:t>шөгінді және борпылдақ тау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жыныстары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бөлшектерінің арасын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ұсақ кеуектерін</a:t>
            </a:r>
            <a:r>
              <a:rPr lang="ru-RU" sz="1400" dirty="0" smtClean="0">
                <a:solidFill>
                  <a:schemeClr val="bg1"/>
                </a:solidFill>
              </a:rPr>
              <a:t>, </a:t>
            </a:r>
            <a:r>
              <a:rPr lang="ru-RU" sz="1400" dirty="0" err="1" smtClean="0">
                <a:solidFill>
                  <a:schemeClr val="bg1"/>
                </a:solidFill>
              </a:rPr>
              <a:t>магмалық және метаморфтық жыныстардың жарықтары </a:t>
            </a:r>
            <a:r>
              <a:rPr lang="ru-RU" sz="1400" dirty="0" smtClean="0">
                <a:solidFill>
                  <a:schemeClr val="bg1"/>
                </a:solidFill>
              </a:rPr>
              <a:t>мен </a:t>
            </a:r>
            <a:r>
              <a:rPr lang="ru-RU" sz="1400" dirty="0" err="1" smtClean="0">
                <a:solidFill>
                  <a:schemeClr val="bg1"/>
                </a:solidFill>
              </a:rPr>
              <a:t>жіктерін</a:t>
            </a:r>
            <a:r>
              <a:rPr lang="ru-RU" sz="1400" dirty="0" smtClean="0">
                <a:solidFill>
                  <a:schemeClr val="bg1"/>
                </a:solidFill>
              </a:rPr>
              <a:t>, гипс, доломит, </a:t>
            </a:r>
            <a:r>
              <a:rPr lang="ru-RU" sz="1400" dirty="0" err="1" smtClean="0">
                <a:solidFill>
                  <a:schemeClr val="bg1"/>
                </a:solidFill>
              </a:rPr>
              <a:t>әктас жыныстарындағы </a:t>
            </a:r>
            <a:r>
              <a:rPr lang="ru-RU" sz="1400" dirty="0" smtClean="0">
                <a:solidFill>
                  <a:schemeClr val="bg1"/>
                </a:solidFill>
              </a:rPr>
              <a:t>карст </a:t>
            </a:r>
            <a:r>
              <a:rPr lang="ru-RU" sz="1400" dirty="0" err="1" smtClean="0">
                <a:solidFill>
                  <a:schemeClr val="bg1"/>
                </a:solidFill>
              </a:rPr>
              <a:t>қуыстарын толтырып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жатады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асты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қалыптасу жағдайына, тереңдігіне, арын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күшінің мөлшеріне қарай қалқым </a:t>
            </a:r>
            <a:r>
              <a:rPr lang="ru-RU" sz="1400" dirty="0" smtClean="0">
                <a:solidFill>
                  <a:schemeClr val="bg1"/>
                </a:solidFill>
              </a:rPr>
              <a:t>су, грунт </a:t>
            </a:r>
            <a:r>
              <a:rPr lang="ru-RU" sz="1400" dirty="0" err="1" smtClean="0">
                <a:solidFill>
                  <a:schemeClr val="bg1"/>
                </a:solidFill>
              </a:rPr>
              <a:t>және</a:t>
            </a:r>
            <a:r>
              <a:rPr lang="ru-RU" sz="1400" dirty="0" smtClean="0">
                <a:solidFill>
                  <a:schemeClr val="bg1"/>
                </a:solidFill>
              </a:rPr>
              <a:t> </a:t>
            </a:r>
            <a:r>
              <a:rPr lang="ru-RU" sz="1400" dirty="0" err="1" smtClean="0">
                <a:solidFill>
                  <a:schemeClr val="bg1"/>
                </a:solidFill>
              </a:rPr>
              <a:t>артезиан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сулары</a:t>
            </a:r>
            <a:r>
              <a:rPr lang="ru-RU" sz="1400" dirty="0" smtClean="0">
                <a:solidFill>
                  <a:schemeClr val="bg1"/>
                </a:solidFill>
              </a:rPr>
              <a:t> </a:t>
            </a:r>
            <a:r>
              <a:rPr lang="ru-RU" sz="1400" dirty="0" err="1" smtClean="0">
                <a:solidFill>
                  <a:schemeClr val="bg1"/>
                </a:solidFill>
              </a:rPr>
              <a:t>болып</a:t>
            </a:r>
            <a:r>
              <a:rPr lang="ru-RU" sz="1400" dirty="0" smtClean="0">
                <a:solidFill>
                  <a:schemeClr val="bg1"/>
                </a:solidFill>
              </a:rPr>
              <a:t> 3 </a:t>
            </a:r>
            <a:r>
              <a:rPr lang="ru-RU" sz="1400" dirty="0" err="1" smtClean="0">
                <a:solidFill>
                  <a:schemeClr val="bg1"/>
                </a:solidFill>
              </a:rPr>
              <a:t>топқа бөлінеді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Қалқыма </a:t>
            </a:r>
            <a:r>
              <a:rPr lang="ru-RU" sz="1400" dirty="0" smtClean="0">
                <a:solidFill>
                  <a:schemeClr val="bg1"/>
                </a:solidFill>
              </a:rPr>
              <a:t>су – </a:t>
            </a:r>
            <a:r>
              <a:rPr lang="ru-RU" sz="1400" dirty="0" err="1" smtClean="0">
                <a:solidFill>
                  <a:schemeClr val="bg1"/>
                </a:solidFill>
              </a:rPr>
              <a:t>кішігірім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ойпаттарда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құм-шағылдар арасында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жауын-шашын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немесе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тасыған өзен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көл суларының топыраққа сіңуінен уақытша пайда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болған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бетіне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ең жақын жатқан арынсыз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асты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суы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Оның қорына, химиялық құрамы </a:t>
            </a:r>
            <a:r>
              <a:rPr lang="ru-RU" sz="1400" dirty="0" smtClean="0">
                <a:solidFill>
                  <a:schemeClr val="bg1"/>
                </a:solidFill>
              </a:rPr>
              <a:t>мен </a:t>
            </a:r>
            <a:r>
              <a:rPr lang="ru-RU" sz="1400" dirty="0" err="1" smtClean="0">
                <a:solidFill>
                  <a:schemeClr val="bg1"/>
                </a:solidFill>
              </a:rPr>
              <a:t>температурасына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ауа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райының өзгерістері үлкен әсер етеді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Сондықтан </a:t>
            </a:r>
            <a:r>
              <a:rPr lang="ru-RU" sz="1400" dirty="0" smtClean="0">
                <a:solidFill>
                  <a:schemeClr val="bg1"/>
                </a:solidFill>
              </a:rPr>
              <a:t>су </a:t>
            </a:r>
            <a:r>
              <a:rPr lang="ru-RU" sz="1400" dirty="0" err="1" smtClean="0">
                <a:solidFill>
                  <a:schemeClr val="bg1"/>
                </a:solidFill>
              </a:rPr>
              <a:t>қорын құрайтын негізгі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көз жойылғанда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бұл су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құрғап қалады</a:t>
            </a:r>
            <a:r>
              <a:rPr lang="ru-RU" sz="1400" dirty="0" smtClean="0">
                <a:solidFill>
                  <a:schemeClr val="bg1"/>
                </a:solidFill>
              </a:rPr>
              <a:t>. </a:t>
            </a:r>
            <a:r>
              <a:rPr lang="ru-RU" sz="1400" dirty="0" err="1" smtClean="0">
                <a:solidFill>
                  <a:schemeClr val="bg1"/>
                </a:solidFill>
              </a:rPr>
              <a:t>Жауын-шашын</a:t>
            </a:r>
            <a:r>
              <a:rPr lang="ru-RU" sz="1400" dirty="0" smtClean="0">
                <a:solidFill>
                  <a:schemeClr val="bg1"/>
                </a:solidFill>
              </a:rPr>
              <a:t> мол </a:t>
            </a:r>
            <a:r>
              <a:rPr lang="ru-RU" sz="1400" dirty="0" err="1" smtClean="0">
                <a:solidFill>
                  <a:schemeClr val="bg1"/>
                </a:solidFill>
              </a:rPr>
              <a:t>жылдары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өзен қатты тасығанда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қыста қар қалың жауғанда қайтадан пайда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болады</a:t>
            </a:r>
            <a:r>
              <a:rPr lang="ru-RU" sz="1400" dirty="0" smtClean="0">
                <a:solidFill>
                  <a:schemeClr val="bg1"/>
                </a:solidFill>
              </a:rPr>
              <a:t>. Грунт </a:t>
            </a:r>
            <a:r>
              <a:rPr lang="ru-RU" sz="1400" dirty="0" err="1" smtClean="0">
                <a:solidFill>
                  <a:schemeClr val="bg1"/>
                </a:solidFill>
              </a:rPr>
              <a:t>суы</a:t>
            </a:r>
            <a:r>
              <a:rPr lang="ru-RU" sz="1400" dirty="0" smtClean="0">
                <a:solidFill>
                  <a:schemeClr val="bg1"/>
                </a:solidFill>
              </a:rPr>
              <a:t> – </a:t>
            </a:r>
            <a:r>
              <a:rPr lang="ru-RU" sz="1400" dirty="0" err="1" smtClean="0">
                <a:solidFill>
                  <a:schemeClr val="bg1"/>
                </a:solidFill>
              </a:rPr>
              <a:t>табиғи қоры қалқыма суға қарағанда тұрақты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бетіне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жақын кеуекті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жарықты</a:t>
            </a:r>
            <a:r>
              <a:rPr lang="ru-RU" sz="1400" dirty="0" smtClean="0">
                <a:solidFill>
                  <a:schemeClr val="bg1"/>
                </a:solidFill>
              </a:rPr>
              <a:t>, карсты </a:t>
            </a:r>
            <a:r>
              <a:rPr lang="ru-RU" sz="1400" dirty="0" err="1" smtClean="0">
                <a:solidFill>
                  <a:schemeClr val="bg1"/>
                </a:solidFill>
              </a:rPr>
              <a:t>сулы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қабаттардағы арынсыз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асты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суы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Мұндай </a:t>
            </a:r>
            <a:r>
              <a:rPr lang="ru-RU" sz="1400" dirty="0" smtClean="0">
                <a:solidFill>
                  <a:schemeClr val="bg1"/>
                </a:solidFill>
              </a:rPr>
              <a:t>суды </a:t>
            </a:r>
            <a:r>
              <a:rPr lang="ru-RU" sz="1400" dirty="0" err="1" smtClean="0">
                <a:solidFill>
                  <a:schemeClr val="bg1"/>
                </a:solidFill>
              </a:rPr>
              <a:t>ерте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заманнан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бері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құдық қазып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кеңінен пайдаланғандықтан </a:t>
            </a:r>
            <a:r>
              <a:rPr lang="ru-RU" sz="1400" dirty="0" smtClean="0">
                <a:solidFill>
                  <a:schemeClr val="bg1"/>
                </a:solidFill>
              </a:rPr>
              <a:t>«</a:t>
            </a:r>
            <a:r>
              <a:rPr lang="ru-RU" sz="1400" dirty="0" err="1" smtClean="0">
                <a:solidFill>
                  <a:schemeClr val="bg1"/>
                </a:solidFill>
              </a:rPr>
              <a:t>құдық суы</a:t>
            </a:r>
            <a:r>
              <a:rPr lang="ru-RU" sz="1400" dirty="0" smtClean="0">
                <a:solidFill>
                  <a:schemeClr val="bg1"/>
                </a:solidFill>
              </a:rPr>
              <a:t>» </a:t>
            </a:r>
            <a:r>
              <a:rPr lang="ru-RU" sz="1400" dirty="0" err="1" smtClean="0">
                <a:solidFill>
                  <a:schemeClr val="bg1"/>
                </a:solidFill>
              </a:rPr>
              <a:t>деп</a:t>
            </a:r>
            <a:r>
              <a:rPr lang="ru-RU" sz="1400" dirty="0" smtClean="0">
                <a:solidFill>
                  <a:schemeClr val="bg1"/>
                </a:solidFill>
              </a:rPr>
              <a:t> те </a:t>
            </a:r>
            <a:r>
              <a:rPr lang="ru-RU" sz="1400" dirty="0" err="1" smtClean="0">
                <a:solidFill>
                  <a:schemeClr val="bg1"/>
                </a:solidFill>
              </a:rPr>
              <a:t>атайды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es-E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Жер асты суының кең орны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асты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суының кен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орны</a:t>
            </a:r>
            <a:r>
              <a:rPr lang="ru-RU" sz="1400" dirty="0" smtClean="0">
                <a:solidFill>
                  <a:schemeClr val="bg1"/>
                </a:solidFill>
              </a:rPr>
              <a:t> – </a:t>
            </a:r>
            <a:r>
              <a:rPr lang="ru-RU" sz="1400" dirty="0" err="1" smtClean="0">
                <a:solidFill>
                  <a:schemeClr val="bg1"/>
                </a:solidFill>
              </a:rPr>
              <a:t>жауын-шашынның, өзен суларының Жерге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сіңуінен пайда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болатын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асты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суларының шоғырланған орны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Судың сапасына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химиялық құрамына, температурасына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қарай тұщы, ашқылтым,термальді, шипалы</a:t>
            </a:r>
            <a:r>
              <a:rPr lang="ru-RU" sz="1400" dirty="0" smtClean="0">
                <a:solidFill>
                  <a:schemeClr val="bg1"/>
                </a:solidFill>
              </a:rPr>
              <a:t> (</a:t>
            </a:r>
            <a:r>
              <a:rPr lang="ru-RU" sz="1400" dirty="0" err="1" smtClean="0">
                <a:solidFill>
                  <a:schemeClr val="bg1"/>
                </a:solidFill>
              </a:rPr>
              <a:t>минералды</a:t>
            </a:r>
            <a:r>
              <a:rPr lang="ru-RU" sz="1400" dirty="0" smtClean="0">
                <a:solidFill>
                  <a:schemeClr val="bg1"/>
                </a:solidFill>
              </a:rPr>
              <a:t>), </a:t>
            </a:r>
            <a:r>
              <a:rPr lang="ru-RU" sz="1400" dirty="0" err="1" smtClean="0">
                <a:solidFill>
                  <a:schemeClr val="bg1"/>
                </a:solidFill>
              </a:rPr>
              <a:t>өндірістік қазба байлықты </a:t>
            </a:r>
            <a:r>
              <a:rPr lang="ru-RU" sz="1400" dirty="0" smtClean="0">
                <a:solidFill>
                  <a:schemeClr val="bg1"/>
                </a:solidFill>
              </a:rPr>
              <a:t>су </a:t>
            </a:r>
            <a:r>
              <a:rPr lang="ru-RU" sz="1400" dirty="0" err="1" smtClean="0">
                <a:solidFill>
                  <a:schemeClr val="bg1"/>
                </a:solidFill>
              </a:rPr>
              <a:t>кен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орны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болып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бөлінеді</a:t>
            </a:r>
            <a:r>
              <a:rPr lang="ru-RU" sz="1400" dirty="0" smtClean="0">
                <a:solidFill>
                  <a:schemeClr val="bg1"/>
                </a:solidFill>
              </a:rPr>
              <a:t>. Ал </a:t>
            </a:r>
            <a:r>
              <a:rPr lang="ru-RU" sz="1400" dirty="0" err="1" smtClean="0">
                <a:solidFill>
                  <a:schemeClr val="bg1"/>
                </a:solidFill>
              </a:rPr>
              <a:t>қалыптасу жағдайларына қарай өзен арналарының</a:t>
            </a:r>
            <a:r>
              <a:rPr lang="ru-RU" sz="1400" dirty="0" smtClean="0">
                <a:solidFill>
                  <a:schemeClr val="bg1"/>
                </a:solidFill>
              </a:rPr>
              <a:t> грунт </a:t>
            </a:r>
            <a:r>
              <a:rPr lang="ru-RU" sz="1400" dirty="0" err="1" smtClean="0">
                <a:solidFill>
                  <a:schemeClr val="bg1"/>
                </a:solidFill>
              </a:rPr>
              <a:t>сулары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тау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жыныстарының жарықшаларының</a:t>
            </a:r>
            <a:r>
              <a:rPr lang="ru-RU" sz="1400" dirty="0" smtClean="0">
                <a:solidFill>
                  <a:schemeClr val="bg1"/>
                </a:solidFill>
              </a:rPr>
              <a:t>, карст </a:t>
            </a:r>
            <a:r>
              <a:rPr lang="ru-RU" sz="1400" dirty="0" err="1" smtClean="0">
                <a:solidFill>
                  <a:schemeClr val="bg1"/>
                </a:solidFill>
              </a:rPr>
              <a:t>қуыстарының </a:t>
            </a:r>
            <a:r>
              <a:rPr lang="ru-RU" sz="1400" dirty="0" smtClean="0">
                <a:solidFill>
                  <a:schemeClr val="bg1"/>
                </a:solidFill>
              </a:rPr>
              <a:t>грунт </a:t>
            </a:r>
            <a:r>
              <a:rPr lang="ru-RU" sz="1400" dirty="0" err="1" smtClean="0">
                <a:solidFill>
                  <a:schemeClr val="bg1"/>
                </a:solidFill>
              </a:rPr>
              <a:t>сулары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артезиан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алаптарындағы арынды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сулар</a:t>
            </a:r>
            <a:r>
              <a:rPr lang="ru-RU" sz="1400" dirty="0" smtClean="0">
                <a:solidFill>
                  <a:schemeClr val="bg1"/>
                </a:solidFill>
              </a:rPr>
              <a:t>, </a:t>
            </a:r>
            <a:r>
              <a:rPr lang="ru-RU" sz="1400" dirty="0" err="1" smtClean="0">
                <a:solidFill>
                  <a:schemeClr val="bg1"/>
                </a:solidFill>
              </a:rPr>
              <a:t>тектоникалық жарықтардағы</a:t>
            </a:r>
            <a:r>
              <a:rPr lang="ru-RU" sz="1400" dirty="0" smtClean="0">
                <a:solidFill>
                  <a:schemeClr val="bg1"/>
                </a:solidFill>
              </a:rPr>
              <a:t> </a:t>
            </a:r>
            <a:r>
              <a:rPr lang="ru-RU" sz="1400" dirty="0" err="1" smtClean="0">
                <a:solidFill>
                  <a:schemeClr val="bg1"/>
                </a:solidFill>
              </a:rPr>
              <a:t>сулар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тау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етегіндегі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ысырынды</a:t>
            </a:r>
            <a:r>
              <a:rPr lang="ru-RU" sz="1400" dirty="0" smtClean="0">
                <a:solidFill>
                  <a:schemeClr val="bg1"/>
                </a:solidFill>
              </a:rPr>
              <a:t> конус </a:t>
            </a:r>
            <a:r>
              <a:rPr lang="ru-RU" sz="1400" dirty="0" err="1" smtClean="0">
                <a:solidFill>
                  <a:schemeClr val="bg1"/>
                </a:solidFill>
              </a:rPr>
              <a:t>сулары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құм массивтерінің </a:t>
            </a:r>
            <a:r>
              <a:rPr lang="ru-RU" sz="1400" dirty="0" smtClean="0">
                <a:solidFill>
                  <a:schemeClr val="bg1"/>
                </a:solidFill>
              </a:rPr>
              <a:t>грунт </a:t>
            </a:r>
            <a:r>
              <a:rPr lang="ru-RU" sz="1400" dirty="0" err="1" smtClean="0">
                <a:solidFill>
                  <a:schemeClr val="bg1"/>
                </a:solidFill>
              </a:rPr>
              <a:t>сулары</a:t>
            </a:r>
            <a:r>
              <a:rPr lang="ru-RU" sz="1400" dirty="0" smtClean="0">
                <a:solidFill>
                  <a:schemeClr val="bg1"/>
                </a:solidFill>
              </a:rPr>
              <a:t>, т.б. </a:t>
            </a:r>
            <a:r>
              <a:rPr lang="ru-RU" sz="1400" dirty="0" err="1" smtClean="0">
                <a:solidFill>
                  <a:schemeClr val="bg1"/>
                </a:solidFill>
              </a:rPr>
              <a:t>болып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бөлінеді.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Ең ірі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асты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суының кен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орындары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таулы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аудандарға жанаса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орналасқан қиыршыққұм, шағылқұм, малтатастардан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құралған ысырынды</a:t>
            </a:r>
            <a:r>
              <a:rPr lang="ru-RU" sz="1400" dirty="0" smtClean="0">
                <a:solidFill>
                  <a:schemeClr val="bg1"/>
                </a:solidFill>
              </a:rPr>
              <a:t> </a:t>
            </a:r>
            <a:r>
              <a:rPr lang="ru-RU" sz="1400" dirty="0" err="1" smtClean="0">
                <a:solidFill>
                  <a:schemeClr val="bg1"/>
                </a:solidFill>
              </a:rPr>
              <a:t>моллас</a:t>
            </a:r>
            <a:r>
              <a:rPr lang="ru-RU" sz="1400" dirty="0" smtClean="0">
                <a:solidFill>
                  <a:schemeClr val="bg1"/>
                </a:solidFill>
              </a:rPr>
              <a:t> </a:t>
            </a:r>
            <a:r>
              <a:rPr lang="ru-RU" sz="1400" dirty="0" err="1" smtClean="0">
                <a:solidFill>
                  <a:schemeClr val="bg1"/>
                </a:solidFill>
              </a:rPr>
              <a:t>кешендерінде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өзен арналарының аллювиальдік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шөгінділерінде, ірі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артезиан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алаптарында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кездеседі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бетіне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таяу</a:t>
            </a:r>
            <a:r>
              <a:rPr lang="ru-RU" sz="1400" dirty="0" smtClean="0">
                <a:solidFill>
                  <a:schemeClr val="bg1"/>
                </a:solidFill>
              </a:rPr>
              <a:t> (10 – 30 м) </a:t>
            </a:r>
            <a:r>
              <a:rPr lang="ru-RU" sz="1400" dirty="0" err="1" smtClean="0">
                <a:solidFill>
                  <a:schemeClr val="bg1"/>
                </a:solidFill>
              </a:rPr>
              <a:t>жатқан 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асты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суының кен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орындары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өзен арналарындағы аллювиальдік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шөгінділерде орналасқан</a:t>
            </a:r>
            <a:r>
              <a:rPr lang="ru-RU" sz="1400" dirty="0" smtClean="0">
                <a:solidFill>
                  <a:schemeClr val="bg1"/>
                </a:solidFill>
              </a:rPr>
              <a:t>. </a:t>
            </a:r>
            <a:r>
              <a:rPr lang="ru-RU" sz="1400" dirty="0" err="1" smtClean="0">
                <a:solidFill>
                  <a:schemeClr val="bg1"/>
                </a:solidFill>
              </a:rPr>
              <a:t>Термальді</a:t>
            </a:r>
            <a:r>
              <a:rPr lang="ru-RU" sz="1400" dirty="0" smtClean="0">
                <a:solidFill>
                  <a:schemeClr val="bg1"/>
                </a:solidFill>
              </a:rPr>
              <a:t> су </a:t>
            </a:r>
            <a:r>
              <a:rPr lang="ru-RU" sz="1400" dirty="0" err="1" smtClean="0">
                <a:solidFill>
                  <a:schemeClr val="bg1"/>
                </a:solidFill>
              </a:rPr>
              <a:t>кен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орындары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негізінен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тереңде жатқан артезиан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сулы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қабаттарда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кейбір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таулы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аудандардың тектоникалық жарықтарында таралған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Температурасы</a:t>
            </a:r>
            <a:r>
              <a:rPr lang="ru-RU" sz="1400" dirty="0" smtClean="0">
                <a:solidFill>
                  <a:schemeClr val="bg1"/>
                </a:solidFill>
              </a:rPr>
              <a:t> 100°С-тан </a:t>
            </a:r>
            <a:r>
              <a:rPr lang="ru-RU" sz="1400" dirty="0" err="1" smtClean="0">
                <a:solidFill>
                  <a:schemeClr val="bg1"/>
                </a:solidFill>
              </a:rPr>
              <a:t>асатын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тұщы термальді</a:t>
            </a:r>
            <a:r>
              <a:rPr lang="ru-RU" sz="1400" dirty="0" smtClean="0">
                <a:solidFill>
                  <a:schemeClr val="bg1"/>
                </a:solidFill>
              </a:rPr>
              <a:t> су </a:t>
            </a:r>
            <a:r>
              <a:rPr lang="ru-RU" sz="1400" dirty="0" err="1" smtClean="0">
                <a:solidFill>
                  <a:schemeClr val="bg1"/>
                </a:solidFill>
              </a:rPr>
              <a:t>кен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орындары</a:t>
            </a:r>
            <a:r>
              <a:rPr lang="ru-RU" sz="1400" dirty="0" smtClean="0">
                <a:solidFill>
                  <a:schemeClr val="bg1"/>
                </a:solidFill>
              </a:rPr>
              <a:t> </a:t>
            </a:r>
            <a:r>
              <a:rPr lang="ru-RU" sz="1400" dirty="0" err="1" smtClean="0">
                <a:solidFill>
                  <a:schemeClr val="bg1"/>
                </a:solidFill>
              </a:rPr>
              <a:t>Жаркент</a:t>
            </a:r>
            <a:r>
              <a:rPr lang="ru-RU" sz="1400" dirty="0" smtClean="0">
                <a:solidFill>
                  <a:schemeClr val="bg1"/>
                </a:solidFill>
              </a:rPr>
              <a:t> (</a:t>
            </a:r>
            <a:r>
              <a:rPr lang="ru-RU" sz="1400" dirty="0" err="1" smtClean="0">
                <a:solidFill>
                  <a:schemeClr val="bg1"/>
                </a:solidFill>
              </a:rPr>
              <a:t>Алматы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облысы</a:t>
            </a:r>
            <a:r>
              <a:rPr lang="ru-RU" sz="1400" dirty="0" smtClean="0">
                <a:solidFill>
                  <a:schemeClr val="bg1"/>
                </a:solidFill>
              </a:rPr>
              <a:t>) </a:t>
            </a:r>
            <a:r>
              <a:rPr lang="ru-RU" sz="1400" dirty="0" err="1" smtClean="0">
                <a:solidFill>
                  <a:schemeClr val="bg1"/>
                </a:solidFill>
              </a:rPr>
              <a:t>артезиан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алабында</a:t>
            </a:r>
            <a:r>
              <a:rPr lang="ru-RU" sz="1400" dirty="0" smtClean="0">
                <a:solidFill>
                  <a:schemeClr val="bg1"/>
                </a:solidFill>
              </a:rPr>
              <a:t> 4000 – 4500 м </a:t>
            </a:r>
            <a:r>
              <a:rPr lang="ru-RU" sz="1400" dirty="0" err="1" smtClean="0">
                <a:solidFill>
                  <a:schemeClr val="bg1"/>
                </a:solidFill>
              </a:rPr>
              <a:t>тереңдіктен табылған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Бұл бүкіл 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шарындағы тұщы сулардың ең тереңге сіңген деңгейі.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Басқа жерлерде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мұндай тұщы сулар</a:t>
            </a:r>
            <a:r>
              <a:rPr lang="ru-RU" sz="1400" dirty="0" smtClean="0">
                <a:solidFill>
                  <a:schemeClr val="bg1"/>
                </a:solidFill>
              </a:rPr>
              <a:t> 2000 м </a:t>
            </a:r>
            <a:r>
              <a:rPr lang="ru-RU" sz="1400" dirty="0" err="1" smtClean="0">
                <a:solidFill>
                  <a:schemeClr val="bg1"/>
                </a:solidFill>
              </a:rPr>
              <a:t>тереңдіктен аспайды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Қазақстанда </a:t>
            </a:r>
            <a:r>
              <a:rPr lang="ru-RU" sz="1400" dirty="0" smtClean="0">
                <a:solidFill>
                  <a:schemeClr val="bg1"/>
                </a:solidFill>
              </a:rPr>
              <a:t>623 </a:t>
            </a:r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асты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суының кен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орындары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зерттеліп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қоры анықталған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r>
              <a:rPr lang="ru-RU" sz="1400" dirty="0" err="1" smtClean="0">
                <a:solidFill>
                  <a:schemeClr val="bg1"/>
                </a:solidFill>
              </a:rPr>
              <a:t>Жер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асты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суының кен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орындары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елді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мекендерді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қалаларды, ірі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өндіріс орындарын</a:t>
            </a:r>
            <a:r>
              <a:rPr lang="ru-RU" sz="1400" dirty="0" smtClean="0">
                <a:solidFill>
                  <a:schemeClr val="bg1"/>
                </a:solidFill>
              </a:rPr>
              <a:t>, санаторий, </a:t>
            </a:r>
            <a:r>
              <a:rPr lang="ru-RU" sz="1400" dirty="0" err="1" smtClean="0">
                <a:solidFill>
                  <a:schemeClr val="bg1"/>
                </a:solidFill>
              </a:rPr>
              <a:t>профилакторийлерді</a:t>
            </a:r>
            <a:r>
              <a:rPr lang="ru-RU" sz="1400" dirty="0" smtClean="0">
                <a:solidFill>
                  <a:schemeClr val="bg1"/>
                </a:solidFill>
              </a:rPr>
              <a:t> </a:t>
            </a:r>
            <a:r>
              <a:rPr lang="ru-RU" sz="1400" dirty="0" err="1" smtClean="0">
                <a:solidFill>
                  <a:schemeClr val="bg1"/>
                </a:solidFill>
              </a:rPr>
              <a:t>ауыз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сумен</a:t>
            </a:r>
            <a:r>
              <a:rPr lang="ru-RU" sz="1400" dirty="0" smtClean="0">
                <a:solidFill>
                  <a:schemeClr val="bg1"/>
                </a:solidFill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</a:rPr>
              <a:t>емдік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қасиеті </a:t>
            </a:r>
            <a:r>
              <a:rPr lang="ru-RU" sz="1400" dirty="0" smtClean="0">
                <a:solidFill>
                  <a:schemeClr val="bg1"/>
                </a:solidFill>
              </a:rPr>
              <a:t>бар </a:t>
            </a:r>
            <a:r>
              <a:rPr lang="ru-RU" sz="1400" dirty="0" err="1" smtClean="0">
                <a:solidFill>
                  <a:schemeClr val="bg1"/>
                </a:solidFill>
              </a:rPr>
              <a:t>минералды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сулармен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қамтамасыз етуге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</a:rPr>
              <a:t>пайдаланылуда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Жер асты суының қоры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800" dirty="0" err="1" smtClean="0">
                <a:solidFill>
                  <a:schemeClr val="bg1"/>
                </a:solidFill>
              </a:rPr>
              <a:t>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асты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суының қоры </a:t>
            </a:r>
            <a:r>
              <a:rPr lang="ru-RU" sz="1800" dirty="0" smtClean="0">
                <a:solidFill>
                  <a:schemeClr val="bg1"/>
                </a:solidFill>
              </a:rPr>
              <a:t>– </a:t>
            </a:r>
            <a:r>
              <a:rPr lang="ru-RU" sz="1800" dirty="0" err="1" smtClean="0">
                <a:solidFill>
                  <a:schemeClr val="bg1"/>
                </a:solidFill>
              </a:rPr>
              <a:t>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асты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суларының көп жылдар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бойы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шаруашылық мақсаттарға пайдалануға болатын</a:t>
            </a:r>
            <a:r>
              <a:rPr lang="ru-RU" sz="1800" dirty="0" smtClean="0">
                <a:solidFill>
                  <a:schemeClr val="bg1"/>
                </a:solidFill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</a:rPr>
              <a:t>үздіксіз жиналып</a:t>
            </a:r>
            <a:r>
              <a:rPr lang="ru-RU" sz="1800" dirty="0" smtClean="0">
                <a:solidFill>
                  <a:schemeClr val="bg1"/>
                </a:solidFill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</a:rPr>
              <a:t>толығып отыратын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мөлшері.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Ол</a:t>
            </a:r>
            <a:r>
              <a:rPr lang="ru-RU" sz="1800" dirty="0" smtClean="0">
                <a:solidFill>
                  <a:schemeClr val="bg1"/>
                </a:solidFill>
              </a:rPr>
              <a:t> </a:t>
            </a:r>
            <a:r>
              <a:rPr lang="ru-RU" sz="1800" dirty="0" err="1" smtClean="0">
                <a:solidFill>
                  <a:schemeClr val="bg1"/>
                </a:solidFill>
              </a:rPr>
              <a:t>табиғи қор, табиғи </a:t>
            </a:r>
            <a:r>
              <a:rPr lang="ru-RU" sz="1800" dirty="0" smtClean="0">
                <a:solidFill>
                  <a:schemeClr val="bg1"/>
                </a:solidFill>
              </a:rPr>
              <a:t>ресурс, </a:t>
            </a:r>
            <a:r>
              <a:rPr lang="ru-RU" sz="1800" dirty="0" err="1" smtClean="0">
                <a:solidFill>
                  <a:schemeClr val="bg1"/>
                </a:solidFill>
              </a:rPr>
              <a:t>пайдалану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қоры болып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бөлінеді.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Табиғи қор </a:t>
            </a:r>
            <a:r>
              <a:rPr lang="ru-RU" sz="1800" dirty="0" smtClean="0">
                <a:solidFill>
                  <a:schemeClr val="bg1"/>
                </a:solidFill>
              </a:rPr>
              <a:t>– </a:t>
            </a:r>
            <a:r>
              <a:rPr lang="ru-RU" sz="1800" dirty="0" err="1" smtClean="0">
                <a:solidFill>
                  <a:schemeClr val="bg1"/>
                </a:solidFill>
              </a:rPr>
              <a:t>геологиялық мерзімде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немесе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көп жылдар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бойы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сулы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қабаттарда, гидрогеологиялық құрылымдарда жиналған </a:t>
            </a:r>
            <a:r>
              <a:rPr lang="ru-RU" sz="1800" dirty="0" smtClean="0">
                <a:solidFill>
                  <a:schemeClr val="bg1"/>
                </a:solidFill>
              </a:rPr>
              <a:t>су </a:t>
            </a:r>
            <a:r>
              <a:rPr lang="ru-RU" sz="1800" dirty="0" err="1" smtClean="0">
                <a:solidFill>
                  <a:schemeClr val="bg1"/>
                </a:solidFill>
              </a:rPr>
              <a:t>мөлшері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Табиғи </a:t>
            </a:r>
            <a:r>
              <a:rPr lang="ru-RU" sz="1800" dirty="0" smtClean="0">
                <a:solidFill>
                  <a:schemeClr val="bg1"/>
                </a:solidFill>
              </a:rPr>
              <a:t>ресурс – </a:t>
            </a:r>
            <a:r>
              <a:rPr lang="ru-RU" sz="1800" dirty="0" err="1" smtClean="0">
                <a:solidFill>
                  <a:schemeClr val="bg1"/>
                </a:solidFill>
              </a:rPr>
              <a:t>жауын-шашынның</a:t>
            </a:r>
            <a:r>
              <a:rPr lang="ru-RU" sz="1800" dirty="0" smtClean="0">
                <a:solidFill>
                  <a:schemeClr val="bg1"/>
                </a:solidFill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</a:rPr>
              <a:t>өзен суларының 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бетінен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оның астына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әр мезгілде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әр түрлі мөлшерде сіңуіне</a:t>
            </a:r>
            <a:r>
              <a:rPr lang="ru-RU" sz="1800" dirty="0" smtClean="0">
                <a:solidFill>
                  <a:schemeClr val="bg1"/>
                </a:solidFill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</a:rPr>
              <a:t>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бетінің көп жылдық мерзімде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ылғалдану режиміне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сәйкес 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асты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суының толығып отыратын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бөлігі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асты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суының пайдалану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қоры </a:t>
            </a:r>
            <a:r>
              <a:rPr lang="ru-RU" sz="1800" dirty="0" smtClean="0">
                <a:solidFill>
                  <a:schemeClr val="bg1"/>
                </a:solidFill>
              </a:rPr>
              <a:t>– </a:t>
            </a:r>
            <a:r>
              <a:rPr lang="ru-RU" sz="1800" dirty="0" err="1" smtClean="0">
                <a:solidFill>
                  <a:schemeClr val="bg1"/>
                </a:solidFill>
              </a:rPr>
              <a:t>аумағы белгілі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сулы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қабаттардан белгілі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бір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уақыт бойы</a:t>
            </a:r>
            <a:r>
              <a:rPr lang="ru-RU" sz="1800" dirty="0" smtClean="0">
                <a:solidFill>
                  <a:schemeClr val="bg1"/>
                </a:solidFill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</a:rPr>
              <a:t>техникалық-экономикалық тұрғыдан тиімді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түрде арнаулы</a:t>
            </a:r>
            <a:r>
              <a:rPr lang="ru-RU" sz="1800" dirty="0" smtClean="0">
                <a:solidFill>
                  <a:schemeClr val="bg1"/>
                </a:solidFill>
              </a:rPr>
              <a:t> су </a:t>
            </a:r>
            <a:r>
              <a:rPr lang="ru-RU" sz="1800" dirty="0" err="1" smtClean="0">
                <a:solidFill>
                  <a:schemeClr val="bg1"/>
                </a:solidFill>
              </a:rPr>
              <a:t>қабылдағыштар арқылы тәулігіне алынатын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судың мөлшері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Олар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халық шаруашылығындағы маңыздылығына, экономикалық тиімділігіне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байланысты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баланстағы және баланстан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тыс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қорлар болып</a:t>
            </a:r>
            <a:r>
              <a:rPr lang="ru-RU" sz="1800" dirty="0" smtClean="0">
                <a:solidFill>
                  <a:schemeClr val="bg1"/>
                </a:solidFill>
              </a:rPr>
              <a:t> 2 </a:t>
            </a:r>
            <a:r>
              <a:rPr lang="ru-RU" sz="1800" dirty="0" err="1" smtClean="0">
                <a:solidFill>
                  <a:schemeClr val="bg1"/>
                </a:solidFill>
              </a:rPr>
              <a:t>топқа бөлінеді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Зерттеліп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барланғаннан кейін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жоғары сапалы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асты</a:t>
            </a:r>
            <a:r>
              <a:rPr lang="ru-RU" sz="1800" dirty="0" smtClean="0">
                <a:solidFill>
                  <a:schemeClr val="bg1"/>
                </a:solidFill>
              </a:rPr>
              <a:t> су </a:t>
            </a:r>
            <a:r>
              <a:rPr lang="ru-RU" sz="1800" dirty="0" err="1" smtClean="0">
                <a:solidFill>
                  <a:schemeClr val="bg1"/>
                </a:solidFill>
              </a:rPr>
              <a:t>қоры</a:t>
            </a:r>
            <a:r>
              <a:rPr lang="ru-RU" sz="1800" dirty="0" smtClean="0">
                <a:solidFill>
                  <a:schemeClr val="bg1"/>
                </a:solidFill>
              </a:rPr>
              <a:t> </a:t>
            </a:r>
            <a:r>
              <a:rPr lang="ru-RU" sz="1800" dirty="0" err="1" smtClean="0">
                <a:solidFill>
                  <a:schemeClr val="bg1"/>
                </a:solidFill>
              </a:rPr>
              <a:t>мемлекеттік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балансқа</a:t>
            </a:r>
            <a:r>
              <a:rPr lang="ru-RU" sz="1800" dirty="0" smtClean="0">
                <a:solidFill>
                  <a:schemeClr val="bg1"/>
                </a:solidFill>
              </a:rPr>
              <a:t> </a:t>
            </a:r>
            <a:r>
              <a:rPr lang="ru-RU" sz="1800" dirty="0" err="1" smtClean="0">
                <a:solidFill>
                  <a:schemeClr val="bg1"/>
                </a:solidFill>
              </a:rPr>
              <a:t>алынады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Балансқа алынған </a:t>
            </a:r>
            <a:r>
              <a:rPr lang="ru-RU" sz="1800" dirty="0" smtClean="0">
                <a:solidFill>
                  <a:schemeClr val="bg1"/>
                </a:solidFill>
              </a:rPr>
              <a:t>су </a:t>
            </a:r>
            <a:r>
              <a:rPr lang="ru-RU" sz="1800" dirty="0" err="1" smtClean="0">
                <a:solidFill>
                  <a:schemeClr val="bg1"/>
                </a:solidFill>
              </a:rPr>
              <a:t>қорын пайдалану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экономикалық жағынан тиімді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болады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Жер асты суын қорғау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285860"/>
            <a:ext cx="7758138" cy="4525963"/>
          </a:xfrm>
        </p:spPr>
        <p:txBody>
          <a:bodyPr>
            <a:noAutofit/>
          </a:bodyPr>
          <a:lstStyle/>
          <a:p>
            <a:r>
              <a:rPr lang="ru-RU" sz="1600" dirty="0" err="1" smtClean="0">
                <a:solidFill>
                  <a:schemeClr val="bg1"/>
                </a:solidFill>
              </a:rPr>
              <a:t>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қорғау </a:t>
            </a:r>
            <a:r>
              <a:rPr lang="ru-RU" sz="1600" dirty="0" smtClean="0">
                <a:solidFill>
                  <a:schemeClr val="bg1"/>
                </a:solidFill>
              </a:rPr>
              <a:t>– </a:t>
            </a:r>
            <a:r>
              <a:rPr lang="ru-RU" sz="1600" dirty="0" err="1" smtClean="0">
                <a:solidFill>
                  <a:schemeClr val="bg1"/>
                </a:solidFill>
              </a:rPr>
              <a:t>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жинауға арналған құрылыстарды пайдалану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тәртібі оның қорларының сарқылуын болдырмауға тиістілігін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қадағалау.</a:t>
            </a:r>
            <a:r>
              <a:rPr lang="ru-RU" sz="1600" dirty="0" smtClean="0">
                <a:solidFill>
                  <a:schemeClr val="bg1"/>
                </a:solidFill>
              </a:rPr>
              <a:t> Газ, </a:t>
            </a:r>
            <a:r>
              <a:rPr lang="ru-RU" sz="1600" dirty="0" err="1" smtClean="0">
                <a:solidFill>
                  <a:schemeClr val="bg1"/>
                </a:solidFill>
              </a:rPr>
              <a:t>мұнай, көмір және басқа </a:t>
            </a:r>
            <a:r>
              <a:rPr lang="ru-RU" sz="1600" dirty="0" smtClean="0">
                <a:solidFill>
                  <a:schemeClr val="bg1"/>
                </a:solidFill>
              </a:rPr>
              <a:t>да </a:t>
            </a:r>
            <a:r>
              <a:rPr lang="ru-RU" sz="1600" dirty="0" err="1" smtClean="0">
                <a:solidFill>
                  <a:schemeClr val="bg1"/>
                </a:solidFill>
              </a:rPr>
              <a:t>кен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байлықтарды іздестіруге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барлауға және пайдалануға байланысты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жұмыстарды жүргізген кезде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ашылған 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астындағы </a:t>
            </a:r>
            <a:r>
              <a:rPr lang="ru-RU" sz="1600" dirty="0" smtClean="0">
                <a:solidFill>
                  <a:schemeClr val="bg1"/>
                </a:solidFill>
              </a:rPr>
              <a:t>су </a:t>
            </a:r>
            <a:r>
              <a:rPr lang="ru-RU" sz="1600" dirty="0" err="1" smtClean="0">
                <a:solidFill>
                  <a:schemeClr val="bg1"/>
                </a:solidFill>
              </a:rPr>
              <a:t>шығатын қабаттар олардың ластануын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болдырмайтын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сенімді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оқшаулаумен қамтамасыз етілуге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тиіс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Суы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өздігінен құйылып жатқан ұңғымалар, сондай-ақ пайдалануға жарамсыз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немесе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пайдалануы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доғарылған реттегіш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құрылғыларымен жабдықталуға, тоқтатып қоюға немесе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жойылуға жатады</a:t>
            </a:r>
            <a:r>
              <a:rPr lang="ru-RU" sz="1600" dirty="0" smtClean="0">
                <a:solidFill>
                  <a:schemeClr val="bg1"/>
                </a:solidFill>
              </a:rPr>
              <a:t>. </a:t>
            </a:r>
            <a:r>
              <a:rPr lang="ru-RU" sz="1600" dirty="0" err="1" smtClean="0">
                <a:solidFill>
                  <a:schemeClr val="bg1"/>
                </a:solidFill>
              </a:rPr>
              <a:t>Өнеркәсіптік пайдаланылған ақаба </a:t>
            </a:r>
            <a:r>
              <a:rPr lang="ru-RU" sz="1600" dirty="0" smtClean="0">
                <a:solidFill>
                  <a:schemeClr val="bg1"/>
                </a:solidFill>
              </a:rPr>
              <a:t>суды </a:t>
            </a:r>
            <a:r>
              <a:rPr lang="ru-RU" sz="1600" dirty="0" err="1" smtClean="0">
                <a:solidFill>
                  <a:schemeClr val="bg1"/>
                </a:solidFill>
              </a:rPr>
              <a:t>төгуге арналған сіңіргіш ұңғымаларды бұрғылауға бұл ұңғымалар ауыз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сумен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және тұрмыстық сумен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жабдықтау үшін жарамды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немесе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пайдаланылып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отырған </a:t>
            </a:r>
            <a:r>
              <a:rPr lang="ru-RU" sz="1600" dirty="0" smtClean="0">
                <a:solidFill>
                  <a:schemeClr val="bg1"/>
                </a:solidFill>
              </a:rPr>
              <a:t>су </a:t>
            </a:r>
            <a:r>
              <a:rPr lang="ru-RU" sz="1600" dirty="0" err="1" smtClean="0">
                <a:solidFill>
                  <a:schemeClr val="bg1"/>
                </a:solidFill>
              </a:rPr>
              <a:t>шығатын қабатты ластаудың көзі болып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табылуы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мүмкін реттерде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тыйым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салынады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en-US" sz="1600" dirty="0" smtClean="0">
                <a:solidFill>
                  <a:schemeClr val="bg1"/>
                </a:solidFill>
              </a:rPr>
              <a:t>C</a:t>
            </a:r>
            <a:r>
              <a:rPr lang="ru-RU" sz="1600" dirty="0" err="1" smtClean="0">
                <a:solidFill>
                  <a:schemeClr val="bg1"/>
                </a:solidFill>
              </a:rPr>
              <a:t>іңіргіш ұңғымаларды бұрғылауға бұл ұңғымаларды бұрғылау ауданында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арнайы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зерттеулер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жүргізілгеннен кейін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берілген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табиғатты қорғайтын, </a:t>
            </a:r>
            <a:r>
              <a:rPr lang="ru-RU" sz="1600" dirty="0" smtClean="0">
                <a:solidFill>
                  <a:schemeClr val="bg1"/>
                </a:solidFill>
              </a:rPr>
              <a:t>су </a:t>
            </a:r>
            <a:r>
              <a:rPr lang="ru-RU" sz="1600" dirty="0" err="1" smtClean="0">
                <a:solidFill>
                  <a:schemeClr val="bg1"/>
                </a:solidFill>
              </a:rPr>
              <a:t>ресурстарын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басқаратын</a:t>
            </a:r>
            <a:r>
              <a:rPr lang="ru-RU" sz="1600" dirty="0" smtClean="0">
                <a:solidFill>
                  <a:schemeClr val="bg1"/>
                </a:solidFill>
              </a:rPr>
              <a:t>, геология </a:t>
            </a:r>
            <a:r>
              <a:rPr lang="ru-RU" sz="1600" dirty="0" err="1" smtClean="0">
                <a:solidFill>
                  <a:schemeClr val="bg1"/>
                </a:solidFill>
              </a:rPr>
              <a:t>және 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қойнауын қорғайтын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кен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және</a:t>
            </a:r>
            <a:r>
              <a:rPr lang="ru-RU" sz="1600" dirty="0" smtClean="0">
                <a:solidFill>
                  <a:schemeClr val="bg1"/>
                </a:solidFill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</a:rPr>
              <a:t>санитарлық қадағалау жасайтын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мемлекеттік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органдардың оң қорытындылары болған кезде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жол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беріледі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Сумен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жабдықтау үшін пайдаланылатын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немесе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пайдаланылуы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мүмкін 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сулары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түзілетін және олар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жатқан жерлерде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қатты және сұйық қалдықтар, төгінділер жинағыштар құрылысын орнатуға, сондай-ақ 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суларын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ластау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көзі болып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табылатын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басқа </a:t>
            </a:r>
            <a:r>
              <a:rPr lang="ru-RU" sz="1600" dirty="0" smtClean="0">
                <a:solidFill>
                  <a:schemeClr val="bg1"/>
                </a:solidFill>
              </a:rPr>
              <a:t>да </a:t>
            </a:r>
            <a:r>
              <a:rPr lang="ru-RU" sz="1600" dirty="0" err="1" smtClean="0">
                <a:solidFill>
                  <a:schemeClr val="bg1"/>
                </a:solidFill>
              </a:rPr>
              <a:t>нысандарды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салуға жол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берілмейді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суларын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пайдаланатын</a:t>
            </a:r>
            <a:r>
              <a:rPr lang="ru-RU" sz="1600" dirty="0" smtClean="0">
                <a:solidFill>
                  <a:schemeClr val="bg1"/>
                </a:solidFill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</a:rPr>
              <a:t>кәсіпорындар оларды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қорғау жөніндегі шараларды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жүзеге асырады</a:t>
            </a:r>
            <a:r>
              <a:rPr lang="ru-RU" sz="1600" dirty="0" smtClean="0">
                <a:solidFill>
                  <a:schemeClr val="bg1"/>
                </a:solidFill>
              </a:rPr>
              <a:t>.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Грунт суы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Грунт (</a:t>
            </a:r>
            <a:r>
              <a:rPr lang="ru-RU" sz="1800" dirty="0" err="1" smtClean="0">
                <a:solidFill>
                  <a:schemeClr val="bg1"/>
                </a:solidFill>
              </a:rPr>
              <a:t>еспе</a:t>
            </a:r>
            <a:r>
              <a:rPr lang="ru-RU" sz="1800" dirty="0" smtClean="0">
                <a:solidFill>
                  <a:schemeClr val="bg1"/>
                </a:solidFill>
              </a:rPr>
              <a:t>) </a:t>
            </a:r>
            <a:r>
              <a:rPr lang="ru-RU" sz="1800" dirty="0" err="1" smtClean="0">
                <a:solidFill>
                  <a:schemeClr val="bg1"/>
                </a:solidFill>
              </a:rPr>
              <a:t>суы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бетіне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таяу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орналасқан</a:t>
            </a:r>
            <a:r>
              <a:rPr lang="ru-RU" sz="1800" dirty="0" smtClean="0">
                <a:solidFill>
                  <a:schemeClr val="bg1"/>
                </a:solidFill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</a:rPr>
              <a:t>бірінші</a:t>
            </a:r>
            <a:r>
              <a:rPr lang="ru-RU" sz="1800" dirty="0" smtClean="0">
                <a:solidFill>
                  <a:schemeClr val="bg1"/>
                </a:solidFill>
              </a:rPr>
              <a:t> су </a:t>
            </a:r>
            <a:r>
              <a:rPr lang="ru-RU" sz="1800" dirty="0" err="1" smtClean="0">
                <a:solidFill>
                  <a:schemeClr val="bg1"/>
                </a:solidFill>
              </a:rPr>
              <a:t>өткізбейтін қабаттың үстінде жатқан сулы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қабаттағы 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асты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суы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Оның қысымы жоқ, </a:t>
            </a:r>
            <a:r>
              <a:rPr lang="ru-RU" sz="1800" dirty="0" smtClean="0">
                <a:solidFill>
                  <a:schemeClr val="bg1"/>
                </a:solidFill>
              </a:rPr>
              <a:t>су </a:t>
            </a:r>
            <a:r>
              <a:rPr lang="ru-RU" sz="1800" dirty="0" err="1" smtClean="0">
                <a:solidFill>
                  <a:schemeClr val="bg1"/>
                </a:solidFill>
              </a:rPr>
              <a:t>деңгейі </a:t>
            </a:r>
            <a:r>
              <a:rPr lang="ru-RU" sz="1800" dirty="0" smtClean="0">
                <a:solidFill>
                  <a:schemeClr val="bg1"/>
                </a:solidFill>
              </a:rPr>
              <a:t>1 </a:t>
            </a:r>
            <a:r>
              <a:rPr lang="ru-RU" sz="1800" dirty="0" err="1" smtClean="0">
                <a:solidFill>
                  <a:schemeClr val="bg1"/>
                </a:solidFill>
              </a:rPr>
              <a:t>жыл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ішінде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маусым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сайын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өзгеріп отырады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Жауын-шашын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көбейсе көтеріледі, 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беті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тілімденсе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төмендейді.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Еспе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суы</a:t>
            </a:r>
            <a:r>
              <a:rPr lang="ru-RU" sz="1800" dirty="0" smtClean="0">
                <a:solidFill>
                  <a:schemeClr val="bg1"/>
                </a:solidFill>
              </a:rPr>
              <a:t> 3-30 м </a:t>
            </a:r>
            <a:r>
              <a:rPr lang="ru-RU" sz="1800" dirty="0" err="1" smtClean="0">
                <a:solidFill>
                  <a:schemeClr val="bg1"/>
                </a:solidFill>
              </a:rPr>
              <a:t>тереңдікте таралған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Қазақстанның өзен жүйесі сирек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өңірлерінде еспе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суы</a:t>
            </a:r>
            <a:r>
              <a:rPr lang="ru-RU" sz="1800" dirty="0" smtClean="0">
                <a:solidFill>
                  <a:schemeClr val="bg1"/>
                </a:solidFill>
              </a:rPr>
              <a:t> мен </a:t>
            </a:r>
            <a:r>
              <a:rPr lang="ru-RU" sz="1800" dirty="0" err="1" smtClean="0">
                <a:solidFill>
                  <a:schemeClr val="bg1"/>
                </a:solidFill>
              </a:rPr>
              <a:t>терең қабат аралық 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асты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суының үлкен маңызы </a:t>
            </a:r>
            <a:r>
              <a:rPr lang="ru-RU" sz="1800" dirty="0" smtClean="0">
                <a:solidFill>
                  <a:schemeClr val="bg1"/>
                </a:solidFill>
              </a:rPr>
              <a:t>бар. </a:t>
            </a:r>
            <a:r>
              <a:rPr lang="ru-RU" sz="1800" dirty="0" err="1" smtClean="0">
                <a:solidFill>
                  <a:schemeClr val="bg1"/>
                </a:solidFill>
              </a:rPr>
              <a:t>Халық еспе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суын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көне заманнан-ақ пайдаланып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келеді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Шөлейт аймақтарында негізінен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құдық суын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пайдаланады</a:t>
            </a:r>
            <a:r>
              <a:rPr lang="ru-RU" sz="1800" dirty="0" smtClean="0">
                <a:solidFill>
                  <a:schemeClr val="bg1"/>
                </a:solidFill>
              </a:rPr>
              <a:t>, ал </a:t>
            </a:r>
            <a:r>
              <a:rPr lang="ru-RU" sz="1800" dirty="0" err="1" smtClean="0">
                <a:solidFill>
                  <a:schemeClr val="bg1"/>
                </a:solidFill>
              </a:rPr>
              <a:t>шөлді жерлерде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құдық болса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ғана </a:t>
            </a:r>
            <a:r>
              <a:rPr lang="ru-RU" sz="1800" dirty="0" smtClean="0">
                <a:solidFill>
                  <a:schemeClr val="bg1"/>
                </a:solidFill>
              </a:rPr>
              <a:t>мал </a:t>
            </a:r>
            <a:r>
              <a:rPr lang="ru-RU" sz="1800" dirty="0" err="1" smtClean="0">
                <a:solidFill>
                  <a:schemeClr val="bg1"/>
                </a:solidFill>
              </a:rPr>
              <a:t>шаруашылығымен шұғылдануға болады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Бірақ халық шаруашылығының суға деген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қажетін еспе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қамтамасыз ете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алмайды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Сондықтан судың жаңа </a:t>
            </a:r>
            <a:r>
              <a:rPr lang="ru-RU" sz="1800" dirty="0" smtClean="0">
                <a:solidFill>
                  <a:schemeClr val="bg1"/>
                </a:solidFill>
              </a:rPr>
              <a:t>мол </a:t>
            </a:r>
            <a:r>
              <a:rPr lang="ru-RU" sz="1800" dirty="0" err="1" smtClean="0">
                <a:solidFill>
                  <a:schemeClr val="bg1"/>
                </a:solidFill>
              </a:rPr>
              <a:t>көзін </a:t>
            </a:r>
            <a:r>
              <a:rPr lang="ru-RU" sz="1800" dirty="0" smtClean="0">
                <a:solidFill>
                  <a:schemeClr val="bg1"/>
                </a:solidFill>
              </a:rPr>
              <a:t>табу </a:t>
            </a:r>
            <a:r>
              <a:rPr lang="ru-RU" sz="1800" dirty="0" err="1" smtClean="0">
                <a:solidFill>
                  <a:schemeClr val="bg1"/>
                </a:solidFill>
              </a:rPr>
              <a:t>керек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болады</a:t>
            </a:r>
            <a:r>
              <a:rPr lang="ru-RU" sz="1800" dirty="0" smtClean="0">
                <a:solidFill>
                  <a:schemeClr val="bg1"/>
                </a:solidFill>
              </a:rPr>
              <a:t>. </a:t>
            </a:r>
            <a:r>
              <a:rPr lang="ru-RU" sz="1800" dirty="0" err="1" smtClean="0">
                <a:solidFill>
                  <a:schemeClr val="bg1"/>
                </a:solidFill>
              </a:rPr>
              <a:t>Мұндай </a:t>
            </a:r>
            <a:r>
              <a:rPr lang="ru-RU" sz="1800" dirty="0" smtClean="0">
                <a:solidFill>
                  <a:schemeClr val="bg1"/>
                </a:solidFill>
              </a:rPr>
              <a:t>су </a:t>
            </a:r>
            <a:r>
              <a:rPr lang="ru-RU" sz="1800" dirty="0" err="1" smtClean="0">
                <a:solidFill>
                  <a:schemeClr val="bg1"/>
                </a:solidFill>
              </a:rPr>
              <a:t>көздері </a:t>
            </a:r>
            <a:r>
              <a:rPr lang="ru-RU" sz="1800" dirty="0" smtClean="0">
                <a:solidFill>
                  <a:schemeClr val="bg1"/>
                </a:solidFill>
              </a:rPr>
              <a:t>де </a:t>
            </a:r>
            <a:r>
              <a:rPr lang="ru-RU" sz="1800" dirty="0" err="1" smtClean="0">
                <a:solidFill>
                  <a:schemeClr val="bg1"/>
                </a:solidFill>
              </a:rPr>
              <a:t>табылды</a:t>
            </a:r>
            <a:r>
              <a:rPr lang="ru-RU" sz="1800" dirty="0" smtClean="0">
                <a:solidFill>
                  <a:schemeClr val="bg1"/>
                </a:solidFill>
              </a:rPr>
              <a:t>, </a:t>
            </a:r>
            <a:r>
              <a:rPr lang="ru-RU" sz="1800" dirty="0" err="1" smtClean="0">
                <a:solidFill>
                  <a:schemeClr val="bg1"/>
                </a:solidFill>
              </a:rPr>
              <a:t>бұл </a:t>
            </a:r>
            <a:r>
              <a:rPr lang="ru-RU" sz="1800" dirty="0" smtClean="0">
                <a:solidFill>
                  <a:schemeClr val="bg1"/>
                </a:solidFill>
              </a:rPr>
              <a:t>— </a:t>
            </a:r>
            <a:r>
              <a:rPr lang="ru-RU" sz="1800" dirty="0" err="1" smtClean="0">
                <a:solidFill>
                  <a:schemeClr val="bg1"/>
                </a:solidFill>
              </a:rPr>
              <a:t>терең қабат аралық жер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асты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суы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Артезиян суы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dirty="0" err="1" smtClean="0">
                <a:solidFill>
                  <a:schemeClr val="bg1"/>
                </a:solidFill>
              </a:rPr>
              <a:t>Республикада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артезиан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алаптары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табылды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Олардың ауданы</a:t>
            </a:r>
            <a:r>
              <a:rPr lang="ru-RU" sz="1600" dirty="0" smtClean="0">
                <a:solidFill>
                  <a:schemeClr val="bg1"/>
                </a:solidFill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</a:rPr>
              <a:t>Балқаш сияқты </a:t>
            </a:r>
            <a:r>
              <a:rPr lang="ru-RU" sz="1600" dirty="0" smtClean="0">
                <a:solidFill>
                  <a:schemeClr val="bg1"/>
                </a:solidFill>
              </a:rPr>
              <a:t>70 </a:t>
            </a:r>
            <a:r>
              <a:rPr lang="ru-RU" sz="1600" dirty="0" err="1" smtClean="0">
                <a:solidFill>
                  <a:schemeClr val="bg1"/>
                </a:solidFill>
              </a:rPr>
              <a:t>көлдің көлеміне тең</a:t>
            </a:r>
            <a:r>
              <a:rPr lang="ru-RU" sz="1600" dirty="0" smtClean="0">
                <a:solidFill>
                  <a:schemeClr val="bg1"/>
                </a:solidFill>
              </a:rPr>
              <a:t>. «Артезиан» </a:t>
            </a:r>
            <a:r>
              <a:rPr lang="ru-RU" sz="1600" dirty="0" err="1" smtClean="0">
                <a:solidFill>
                  <a:schemeClr val="bg1"/>
                </a:solidFill>
              </a:rPr>
              <a:t>сөзінің төркіні</a:t>
            </a:r>
            <a:r>
              <a:rPr lang="ru-RU" sz="1600" dirty="0" smtClean="0">
                <a:solidFill>
                  <a:schemeClr val="bg1"/>
                </a:solidFill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</a:rPr>
              <a:t>Францияның</a:t>
            </a:r>
            <a:r>
              <a:rPr lang="ru-RU" sz="1600" dirty="0" smtClean="0">
                <a:solidFill>
                  <a:schemeClr val="bg1"/>
                </a:solidFill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</a:rPr>
              <a:t>Артуа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провинциясында</a:t>
            </a:r>
            <a:r>
              <a:rPr lang="ru-RU" sz="1600" dirty="0" smtClean="0">
                <a:solidFill>
                  <a:schemeClr val="bg1"/>
                </a:solidFill>
              </a:rPr>
              <a:t> 1126 ж. </a:t>
            </a:r>
            <a:r>
              <a:rPr lang="ru-RU" sz="1600" dirty="0" err="1" smtClean="0">
                <a:solidFill>
                  <a:schemeClr val="bg1"/>
                </a:solidFill>
              </a:rPr>
              <a:t>шыңырау құдық казылып</a:t>
            </a:r>
            <a:r>
              <a:rPr lang="ru-RU" sz="1600" dirty="0" smtClean="0">
                <a:solidFill>
                  <a:schemeClr val="bg1"/>
                </a:solidFill>
              </a:rPr>
              <a:t>, су </a:t>
            </a:r>
            <a:r>
              <a:rPr lang="ru-RU" sz="1600" dirty="0" err="1" smtClean="0">
                <a:solidFill>
                  <a:schemeClr val="bg1"/>
                </a:solidFill>
              </a:rPr>
              <a:t>алынуына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байланысты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аталған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Бұл </a:t>
            </a:r>
            <a:r>
              <a:rPr lang="ru-RU" sz="1600" dirty="0" smtClean="0">
                <a:solidFill>
                  <a:schemeClr val="bg1"/>
                </a:solidFill>
              </a:rPr>
              <a:t>- су </a:t>
            </a:r>
            <a:r>
              <a:rPr lang="ru-RU" sz="1600" dirty="0" err="1" smtClean="0">
                <a:solidFill>
                  <a:schemeClr val="bg1"/>
                </a:solidFill>
              </a:rPr>
              <a:t>өткізбейтін қабаттар арасындағы кездесетін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қысымы күшті 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суы</a:t>
            </a:r>
            <a:r>
              <a:rPr lang="ru-RU" sz="1600" dirty="0" smtClean="0">
                <a:solidFill>
                  <a:schemeClr val="bg1"/>
                </a:solidFill>
              </a:rPr>
              <a:t>. Артезиан </a:t>
            </a:r>
            <a:r>
              <a:rPr lang="ru-RU" sz="1600" dirty="0" err="1" smtClean="0">
                <a:solidFill>
                  <a:schemeClr val="bg1"/>
                </a:solidFill>
              </a:rPr>
              <a:t>сулары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платформалар</a:t>
            </a:r>
            <a:r>
              <a:rPr lang="ru-RU" sz="1600" dirty="0" smtClean="0">
                <a:solidFill>
                  <a:schemeClr val="bg1"/>
                </a:solidFill>
              </a:rPr>
              <a:t> мен </a:t>
            </a:r>
            <a:r>
              <a:rPr lang="ru-RU" sz="1600" dirty="0" err="1" smtClean="0">
                <a:solidFill>
                  <a:schemeClr val="bg1"/>
                </a:solidFill>
              </a:rPr>
              <a:t>ойпаттарда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тау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аралық ойыстарда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кездеседі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Қазақстанда тұщы артезиан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сулары</a:t>
            </a:r>
            <a:r>
              <a:rPr lang="ru-RU" sz="1600" dirty="0" smtClean="0">
                <a:solidFill>
                  <a:schemeClr val="bg1"/>
                </a:solidFill>
              </a:rPr>
              <a:t> 50-2700 м, ал </a:t>
            </a:r>
            <a:r>
              <a:rPr lang="ru-RU" sz="1600" dirty="0" err="1" smtClean="0">
                <a:solidFill>
                  <a:schemeClr val="bg1"/>
                </a:solidFill>
              </a:rPr>
              <a:t>тұзды және ащы</a:t>
            </a:r>
            <a:r>
              <a:rPr lang="ru-RU" sz="1600" dirty="0" smtClean="0">
                <a:solidFill>
                  <a:schemeClr val="bg1"/>
                </a:solidFill>
              </a:rPr>
              <a:t> су </a:t>
            </a:r>
            <a:r>
              <a:rPr lang="ru-RU" sz="1600" dirty="0" err="1" smtClean="0">
                <a:solidFill>
                  <a:schemeClr val="bg1"/>
                </a:solidFill>
              </a:rPr>
              <a:t>онан</a:t>
            </a:r>
            <a:r>
              <a:rPr lang="ru-RU" sz="1600" dirty="0" smtClean="0">
                <a:solidFill>
                  <a:schemeClr val="bg1"/>
                </a:solidFill>
              </a:rPr>
              <a:t> да </a:t>
            </a:r>
            <a:r>
              <a:rPr lang="ru-RU" sz="1600" dirty="0" err="1" smtClean="0">
                <a:solidFill>
                  <a:schemeClr val="bg1"/>
                </a:solidFill>
              </a:rPr>
              <a:t>тереңде жатыр</a:t>
            </a:r>
            <a:r>
              <a:rPr lang="ru-RU" sz="1600" dirty="0" smtClean="0">
                <a:solidFill>
                  <a:schemeClr val="bg1"/>
                </a:solidFill>
              </a:rPr>
              <a:t>. Каспий </a:t>
            </a:r>
            <a:r>
              <a:rPr lang="ru-RU" sz="1600" dirty="0" err="1" smtClean="0">
                <a:solidFill>
                  <a:schemeClr val="bg1"/>
                </a:solidFill>
              </a:rPr>
              <a:t>маңы ойпатында</a:t>
            </a:r>
            <a:r>
              <a:rPr lang="ru-RU" sz="1600" dirty="0" smtClean="0">
                <a:solidFill>
                  <a:schemeClr val="bg1"/>
                </a:solidFill>
              </a:rPr>
              <a:t> 10-23 </a:t>
            </a:r>
            <a:r>
              <a:rPr lang="ru-RU" sz="1600" dirty="0" err="1" smtClean="0">
                <a:solidFill>
                  <a:schemeClr val="bg1"/>
                </a:solidFill>
              </a:rPr>
              <a:t>км-ге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жетеді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Мысалы,Мойынқұмда </a:t>
            </a:r>
            <a:r>
              <a:rPr lang="ru-RU" sz="1600" dirty="0" smtClean="0">
                <a:solidFill>
                  <a:schemeClr val="bg1"/>
                </a:solidFill>
              </a:rPr>
              <a:t>300-500 м </a:t>
            </a:r>
            <a:r>
              <a:rPr lang="ru-RU" sz="1600" dirty="0" err="1" smtClean="0">
                <a:solidFill>
                  <a:schemeClr val="bg1"/>
                </a:solidFill>
              </a:rPr>
              <a:t>тереңдікте </a:t>
            </a:r>
            <a:r>
              <a:rPr lang="ru-RU" sz="1600" dirty="0" smtClean="0">
                <a:solidFill>
                  <a:schemeClr val="bg1"/>
                </a:solidFill>
              </a:rPr>
              <a:t>50 </a:t>
            </a:r>
            <a:r>
              <a:rPr lang="ru-RU" sz="1600" dirty="0" err="1" smtClean="0">
                <a:solidFill>
                  <a:schemeClr val="bg1"/>
                </a:solidFill>
              </a:rPr>
              <a:t>мың шаршы</a:t>
            </a:r>
            <a:r>
              <a:rPr lang="ru-RU" sz="1600" dirty="0" smtClean="0">
                <a:solidFill>
                  <a:schemeClr val="bg1"/>
                </a:solidFill>
              </a:rPr>
              <a:t> км </a:t>
            </a:r>
            <a:r>
              <a:rPr lang="ru-RU" sz="1600" dirty="0" err="1" smtClean="0">
                <a:solidFill>
                  <a:schemeClr val="bg1"/>
                </a:solidFill>
              </a:rPr>
              <a:t>жерді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алып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жатқан тұтас әсер 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теңізінің </a:t>
            </a:r>
            <a:r>
              <a:rPr lang="ru-RU" sz="1600" dirty="0" smtClean="0">
                <a:solidFill>
                  <a:schemeClr val="bg1"/>
                </a:solidFill>
              </a:rPr>
              <a:t>бар </a:t>
            </a:r>
            <a:r>
              <a:rPr lang="ru-RU" sz="1600" dirty="0" err="1" smtClean="0">
                <a:solidFill>
                  <a:schemeClr val="bg1"/>
                </a:solidFill>
              </a:rPr>
              <a:t>екені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анықталды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Оның суы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ішуге</a:t>
            </a:r>
            <a:r>
              <a:rPr lang="ru-RU" sz="1600" dirty="0" smtClean="0">
                <a:solidFill>
                  <a:schemeClr val="bg1"/>
                </a:solidFill>
              </a:rPr>
              <a:t> де, </a:t>
            </a:r>
            <a:r>
              <a:rPr lang="ru-RU" sz="1600" dirty="0" err="1" smtClean="0">
                <a:solidFill>
                  <a:schemeClr val="bg1"/>
                </a:solidFill>
              </a:rPr>
              <a:t>егін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суаруға </a:t>
            </a:r>
            <a:r>
              <a:rPr lang="ru-RU" sz="1600" dirty="0" smtClean="0">
                <a:solidFill>
                  <a:schemeClr val="bg1"/>
                </a:solidFill>
              </a:rPr>
              <a:t>да </a:t>
            </a:r>
            <a:r>
              <a:rPr lang="ru-RU" sz="1600" dirty="0" err="1" smtClean="0">
                <a:solidFill>
                  <a:schemeClr val="bg1"/>
                </a:solidFill>
              </a:rPr>
              <a:t>жарамды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Қызылқұмда </a:t>
            </a:r>
            <a:r>
              <a:rPr lang="ru-RU" sz="1600" dirty="0" smtClean="0">
                <a:solidFill>
                  <a:schemeClr val="bg1"/>
                </a:solidFill>
              </a:rPr>
              <a:t>80-300 м </a:t>
            </a:r>
            <a:r>
              <a:rPr lang="ru-RU" sz="1600" dirty="0" err="1" smtClean="0">
                <a:solidFill>
                  <a:schemeClr val="bg1"/>
                </a:solidFill>
              </a:rPr>
              <a:t>тереңдікте жатқан орасан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зор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су </a:t>
            </a:r>
            <a:r>
              <a:rPr lang="ru-RU" sz="1600" dirty="0" err="1" smtClean="0">
                <a:solidFill>
                  <a:schemeClr val="bg1"/>
                </a:solidFill>
              </a:rPr>
              <a:t>алабы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табылды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республиканың басқа </a:t>
            </a:r>
            <a:r>
              <a:rPr lang="ru-RU" sz="1600" dirty="0" smtClean="0">
                <a:solidFill>
                  <a:schemeClr val="bg1"/>
                </a:solidFill>
              </a:rPr>
              <a:t>да </a:t>
            </a:r>
            <a:r>
              <a:rPr lang="ru-RU" sz="1600" dirty="0" err="1" smtClean="0">
                <a:solidFill>
                  <a:schemeClr val="bg1"/>
                </a:solidFill>
              </a:rPr>
              <a:t>аудандарынан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атап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айтқанда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солтүстік облыстардан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да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табылды</a:t>
            </a:r>
            <a:r>
              <a:rPr lang="ru-RU" sz="1600" dirty="0" smtClean="0">
                <a:solidFill>
                  <a:schemeClr val="bg1"/>
                </a:solidFill>
              </a:rPr>
              <a:t>. </a:t>
            </a:r>
            <a:r>
              <a:rPr lang="ru-RU" sz="1600" dirty="0" err="1" smtClean="0">
                <a:solidFill>
                  <a:schemeClr val="bg1"/>
                </a:solidFill>
              </a:rPr>
              <a:t>Алматы</a:t>
            </a:r>
            <a:r>
              <a:rPr lang="ru-RU" sz="1600" dirty="0" smtClean="0">
                <a:solidFill>
                  <a:schemeClr val="bg1"/>
                </a:solidFill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</a:rPr>
              <a:t>қаласы, </a:t>
            </a:r>
            <a:r>
              <a:rPr lang="ru-RU" sz="1600" dirty="0" smtClean="0">
                <a:solidFill>
                  <a:schemeClr val="bg1"/>
                </a:solidFill>
              </a:rPr>
              <a:t>14 </a:t>
            </a:r>
            <a:r>
              <a:rPr lang="ru-RU" sz="1600" dirty="0" err="1" smtClean="0">
                <a:solidFill>
                  <a:schemeClr val="bg1"/>
                </a:solidFill>
              </a:rPr>
              <a:t>облыс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орталығы</a:t>
            </a:r>
            <a:r>
              <a:rPr lang="ru-RU" sz="1600" dirty="0" smtClean="0">
                <a:solidFill>
                  <a:schemeClr val="bg1"/>
                </a:solidFill>
              </a:rPr>
              <a:t>, 200-ден </a:t>
            </a:r>
            <a:r>
              <a:rPr lang="ru-RU" sz="1600" dirty="0" err="1" smtClean="0">
                <a:solidFill>
                  <a:schemeClr val="bg1"/>
                </a:solidFill>
              </a:rPr>
              <a:t>астам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аудан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орталықтары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өнеркәсіп және </a:t>
            </a:r>
            <a:r>
              <a:rPr lang="ru-RU" sz="1600" dirty="0" smtClean="0">
                <a:solidFill>
                  <a:schemeClr val="bg1"/>
                </a:solidFill>
              </a:rPr>
              <a:t>3500-ден </a:t>
            </a:r>
            <a:r>
              <a:rPr lang="ru-RU" sz="1600" dirty="0" err="1" smtClean="0">
                <a:solidFill>
                  <a:schemeClr val="bg1"/>
                </a:solidFill>
              </a:rPr>
              <a:t>астам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ауыл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шаруашылық кәсіпорындары </a:t>
            </a:r>
            <a:r>
              <a:rPr lang="ru-RU" sz="1600" dirty="0" smtClean="0">
                <a:solidFill>
                  <a:schemeClr val="bg1"/>
                </a:solidFill>
              </a:rPr>
              <a:t>мен </a:t>
            </a:r>
            <a:r>
              <a:rPr lang="ru-RU" sz="1600" dirty="0" err="1" smtClean="0">
                <a:solidFill>
                  <a:schemeClr val="bg1"/>
                </a:solidFill>
              </a:rPr>
              <a:t>елді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мекендері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қазірдің өзінде 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суымен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камтамасыз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етіледі</a:t>
            </a:r>
            <a:r>
              <a:rPr lang="ru-RU" sz="1600" dirty="0" smtClean="0">
                <a:solidFill>
                  <a:schemeClr val="bg1"/>
                </a:solidFill>
              </a:rPr>
              <a:t>. 100 </a:t>
            </a:r>
            <a:r>
              <a:rPr lang="ru-RU" sz="1600" dirty="0" err="1" smtClean="0">
                <a:solidFill>
                  <a:schemeClr val="bg1"/>
                </a:solidFill>
              </a:rPr>
              <a:t>млн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гектардай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жайылымдарды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суландыруға</a:t>
            </a:r>
            <a:r>
              <a:rPr lang="ru-RU" sz="1600" dirty="0" smtClean="0">
                <a:solidFill>
                  <a:schemeClr val="bg1"/>
                </a:solidFill>
              </a:rPr>
              <a:t>, 50 </a:t>
            </a:r>
            <a:r>
              <a:rPr lang="ru-RU" sz="1600" dirty="0" err="1" smtClean="0">
                <a:solidFill>
                  <a:schemeClr val="bg1"/>
                </a:solidFill>
              </a:rPr>
              <a:t>мың гектардай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егістікті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суаруға мүмкіндік алады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Таяу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жылдар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ішінде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бұдан </a:t>
            </a:r>
            <a:r>
              <a:rPr lang="ru-RU" sz="1600" dirty="0" smtClean="0">
                <a:solidFill>
                  <a:schemeClr val="bg1"/>
                </a:solidFill>
              </a:rPr>
              <a:t>да </a:t>
            </a:r>
            <a:r>
              <a:rPr lang="ru-RU" sz="1600" dirty="0" err="1" smtClean="0">
                <a:solidFill>
                  <a:schemeClr val="bg1"/>
                </a:solidFill>
              </a:rPr>
              <a:t>кең пайдаланылатын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болады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Қазақстанда 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астынан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ыстық </a:t>
            </a:r>
            <a:r>
              <a:rPr lang="ru-RU" sz="1600" dirty="0" smtClean="0">
                <a:solidFill>
                  <a:schemeClr val="bg1"/>
                </a:solidFill>
              </a:rPr>
              <a:t>(</a:t>
            </a:r>
            <a:r>
              <a:rPr lang="ru-RU" sz="1600" dirty="0" err="1" smtClean="0">
                <a:solidFill>
                  <a:schemeClr val="bg1"/>
                </a:solidFill>
              </a:rPr>
              <a:t>термальды</a:t>
            </a:r>
            <a:r>
              <a:rPr lang="ru-RU" sz="1600" dirty="0" smtClean="0">
                <a:solidFill>
                  <a:schemeClr val="bg1"/>
                </a:solidFill>
              </a:rPr>
              <a:t>) су табу </a:t>
            </a:r>
            <a:r>
              <a:rPr lang="ru-RU" sz="1600" dirty="0" err="1" smtClean="0">
                <a:solidFill>
                  <a:schemeClr val="bg1"/>
                </a:solidFill>
              </a:rPr>
              <a:t>үшін барлау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жұмыстары жүргізіліп отыр</a:t>
            </a:r>
            <a:r>
              <a:rPr lang="ru-RU" sz="1600" dirty="0" smtClean="0">
                <a:solidFill>
                  <a:schemeClr val="bg1"/>
                </a:solidFill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</a:rPr>
              <a:t>Термальды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жер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асты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суы</a:t>
            </a:r>
            <a:r>
              <a:rPr lang="ru-RU" sz="1600" dirty="0" smtClean="0">
                <a:solidFill>
                  <a:schemeClr val="bg1"/>
                </a:solidFill>
              </a:rPr>
              <a:t> </a:t>
            </a:r>
            <a:r>
              <a:rPr lang="ru-RU" sz="1600" dirty="0" err="1" smtClean="0">
                <a:solidFill>
                  <a:schemeClr val="bg1"/>
                </a:solidFill>
              </a:rPr>
              <a:t>өнеркәсіпте, сондай-ақ үйлерді, жылыжайды</a:t>
            </a:r>
            <a:r>
              <a:rPr lang="ru-RU" sz="1600" dirty="0" smtClean="0">
                <a:solidFill>
                  <a:schemeClr val="bg1"/>
                </a:solidFill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</a:rPr>
              <a:t>фермаларды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және моншаларды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жылыту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</a:rPr>
              <a:t>үшін пайдаланылады</a:t>
            </a:r>
            <a:r>
              <a:rPr lang="ru-RU" sz="1600" dirty="0" smtClean="0">
                <a:solidFill>
                  <a:schemeClr val="bg1"/>
                </a:solidFill>
              </a:rPr>
              <a:t>.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Минералды сулары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Республиканың бірталай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өңірінде өте тереңнен атқылап, жер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бетіне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шығып жатқан емдік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қасиеті </a:t>
            </a:r>
            <a:r>
              <a:rPr lang="ru-RU" dirty="0" smtClean="0">
                <a:solidFill>
                  <a:schemeClr val="bg1"/>
                </a:solidFill>
              </a:rPr>
              <a:t>мол </a:t>
            </a:r>
            <a:r>
              <a:rPr lang="ru-RU" dirty="0" err="1" smtClean="0">
                <a:solidFill>
                  <a:schemeClr val="bg1"/>
                </a:solidFill>
              </a:rPr>
              <a:t>минералды</a:t>
            </a:r>
            <a:r>
              <a:rPr lang="ru-RU" dirty="0" smtClean="0">
                <a:solidFill>
                  <a:schemeClr val="bg1"/>
                </a:solidFill>
              </a:rPr>
              <a:t> су </a:t>
            </a:r>
            <a:r>
              <a:rPr lang="ru-RU" dirty="0" err="1" smtClean="0">
                <a:solidFill>
                  <a:schemeClr val="bg1"/>
                </a:solidFill>
              </a:rPr>
              <a:t>бұлақтары кездеседі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Олар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температурасы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және құрамындағы газдар</a:t>
            </a:r>
            <a:r>
              <a:rPr lang="ru-RU" dirty="0" smtClean="0">
                <a:solidFill>
                  <a:schemeClr val="bg1"/>
                </a:solidFill>
              </a:rPr>
              <a:t> мен </a:t>
            </a:r>
            <a:r>
              <a:rPr lang="ru-RU" dirty="0" err="1" smtClean="0">
                <a:solidFill>
                  <a:schemeClr val="bg1"/>
                </a:solidFill>
              </a:rPr>
              <a:t>тұздарының түрі жағынан </a:t>
            </a:r>
            <a:r>
              <a:rPr lang="ru-RU" dirty="0" smtClean="0">
                <a:solidFill>
                  <a:schemeClr val="bg1"/>
                </a:solidFill>
              </a:rPr>
              <a:t>(хлор, калий, натрий, </a:t>
            </a:r>
            <a:r>
              <a:rPr lang="ru-RU" dirty="0" err="1" smtClean="0">
                <a:solidFill>
                  <a:schemeClr val="bg1"/>
                </a:solidFill>
              </a:rPr>
              <a:t>темір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және </a:t>
            </a:r>
            <a:r>
              <a:rPr lang="ru-RU" dirty="0" smtClean="0">
                <a:solidFill>
                  <a:schemeClr val="bg1"/>
                </a:solidFill>
              </a:rPr>
              <a:t>т.б.) </a:t>
            </a:r>
            <a:r>
              <a:rPr lang="ru-RU" dirty="0" err="1" smtClean="0">
                <a:solidFill>
                  <a:schemeClr val="bg1"/>
                </a:solidFill>
              </a:rPr>
              <a:t>әр түрлі болып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келеді</a:t>
            </a:r>
            <a:r>
              <a:rPr lang="ru-RU" dirty="0" smtClean="0">
                <a:solidFill>
                  <a:schemeClr val="bg1"/>
                </a:solidFill>
              </a:rPr>
              <a:t>. Адам </a:t>
            </a:r>
            <a:r>
              <a:rPr lang="ru-RU" dirty="0" err="1" smtClean="0">
                <a:solidFill>
                  <a:schemeClr val="bg1"/>
                </a:solidFill>
              </a:rPr>
              <a:t>ағзасына шипалық әсері </a:t>
            </a:r>
            <a:r>
              <a:rPr lang="ru-RU" dirty="0" smtClean="0">
                <a:solidFill>
                  <a:schemeClr val="bg1"/>
                </a:solidFill>
              </a:rPr>
              <a:t>бар Алмаарасан, </a:t>
            </a:r>
            <a:r>
              <a:rPr lang="ru-RU" dirty="0" err="1" smtClean="0">
                <a:solidFill>
                  <a:schemeClr val="bg1"/>
                </a:solidFill>
              </a:rPr>
              <a:t>Қапаларасан, Сарыағаш, Жаркентарасан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курорт-санаторийлері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емханалар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салынған.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Бұрыннан белгілі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минералды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қайнарлар, әсіресе, шөлді аудандарда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көп кездеседі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жергілікті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халық бұларды </a:t>
            </a:r>
            <a:r>
              <a:rPr lang="ru-RU" dirty="0" smtClean="0">
                <a:solidFill>
                  <a:schemeClr val="bg1"/>
                </a:solidFill>
              </a:rPr>
              <a:t>ем </a:t>
            </a:r>
            <a:r>
              <a:rPr lang="ru-RU" dirty="0" err="1" smtClean="0">
                <a:solidFill>
                  <a:schemeClr val="bg1"/>
                </a:solidFill>
              </a:rPr>
              <a:t>үшін пайдаланғаны болмаса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олар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әлі игерілмеген</a:t>
            </a:r>
            <a:r>
              <a:rPr lang="ru-RU" dirty="0" smtClean="0">
                <a:solidFill>
                  <a:schemeClr val="bg1"/>
                </a:solidFill>
              </a:rPr>
              <a:t>. Республика </a:t>
            </a:r>
            <a:r>
              <a:rPr lang="ru-RU" dirty="0" err="1" smtClean="0">
                <a:solidFill>
                  <a:schemeClr val="bg1"/>
                </a:solidFill>
              </a:rPr>
              <a:t>жерінде</a:t>
            </a:r>
            <a:r>
              <a:rPr lang="ru-RU" dirty="0" smtClean="0">
                <a:solidFill>
                  <a:schemeClr val="bg1"/>
                </a:solidFill>
              </a:rPr>
              <a:t> 300-ден аса </a:t>
            </a:r>
            <a:r>
              <a:rPr lang="ru-RU" dirty="0" err="1" smtClean="0">
                <a:solidFill>
                  <a:schemeClr val="bg1"/>
                </a:solidFill>
              </a:rPr>
              <a:t>минералды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бұлақтар зерттеліп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олардың әр түрлі дертке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шипалық қасиеттері анықталды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Олар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Қазақстан жерінде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ерте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кезден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белгілі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Мысалы</a:t>
            </a:r>
            <a:r>
              <a:rPr lang="ru-RU" dirty="0" smtClean="0">
                <a:solidFill>
                  <a:schemeClr val="bg1"/>
                </a:solidFill>
              </a:rPr>
              <a:t>, Алмаарасан </a:t>
            </a:r>
            <a:r>
              <a:rPr lang="ru-RU" dirty="0" err="1" smtClean="0">
                <a:solidFill>
                  <a:schemeClr val="bg1"/>
                </a:solidFill>
              </a:rPr>
              <a:t>радонды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ыстық минералды</a:t>
            </a:r>
            <a:r>
              <a:rPr lang="ru-RU" dirty="0" smtClean="0">
                <a:solidFill>
                  <a:schemeClr val="bg1"/>
                </a:solidFill>
              </a:rPr>
              <a:t> су </a:t>
            </a:r>
            <a:r>
              <a:rPr lang="ru-RU" dirty="0" err="1" smtClean="0">
                <a:solidFill>
                  <a:schemeClr val="bg1"/>
                </a:solidFill>
              </a:rPr>
              <a:t>көзі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XIV </a:t>
            </a:r>
            <a:r>
              <a:rPr lang="ru-RU" dirty="0" err="1" smtClean="0">
                <a:solidFill>
                  <a:schemeClr val="bg1"/>
                </a:solidFill>
              </a:rPr>
              <a:t>ғасырдан бері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белгілі</a:t>
            </a:r>
            <a:r>
              <a:rPr lang="ru-RU" dirty="0" smtClean="0">
                <a:solidFill>
                  <a:schemeClr val="bg1"/>
                </a:solidFill>
              </a:rPr>
              <a:t>, </a:t>
            </a:r>
            <a:r>
              <a:rPr lang="ru-RU" dirty="0" err="1" smtClean="0">
                <a:solidFill>
                  <a:schemeClr val="bg1"/>
                </a:solidFill>
              </a:rPr>
              <a:t>Ақсақ Темір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err="1" smtClean="0">
                <a:solidFill>
                  <a:schemeClr val="bg1"/>
                </a:solidFill>
              </a:rPr>
              <a:t>жорықтарының жазбаларында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кездеседі</a:t>
            </a:r>
            <a:r>
              <a:rPr lang="ru-RU" dirty="0" smtClean="0">
                <a:solidFill>
                  <a:schemeClr val="bg1"/>
                </a:solidFill>
              </a:rPr>
              <a:t>. </a:t>
            </a:r>
            <a:r>
              <a:rPr lang="ru-RU" dirty="0" err="1" smtClean="0">
                <a:solidFill>
                  <a:schemeClr val="bg1"/>
                </a:solidFill>
              </a:rPr>
              <a:t>Алтайдағы </a:t>
            </a:r>
            <a:r>
              <a:rPr lang="ru-RU" dirty="0" smtClean="0">
                <a:solidFill>
                  <a:schemeClr val="bg1"/>
                </a:solidFill>
              </a:rPr>
              <a:t>Рахман </a:t>
            </a:r>
            <a:r>
              <a:rPr lang="ru-RU" dirty="0" err="1" smtClean="0">
                <a:solidFill>
                  <a:schemeClr val="bg1"/>
                </a:solidFill>
              </a:rPr>
              <a:t>қайнары жөніндегі алғашқы деректер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баспасөз бетінде</a:t>
            </a:r>
            <a:r>
              <a:rPr lang="ru-RU" dirty="0" smtClean="0">
                <a:solidFill>
                  <a:schemeClr val="bg1"/>
                </a:solidFill>
              </a:rPr>
              <a:t> 1834 </a:t>
            </a:r>
            <a:r>
              <a:rPr lang="ru-RU" dirty="0" err="1" smtClean="0">
                <a:solidFill>
                  <a:schemeClr val="bg1"/>
                </a:solidFill>
              </a:rPr>
              <a:t>жылы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жарияланған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Қызылорда аймағындағы Жаңақорған санаторийі</a:t>
            </a:r>
            <a:r>
              <a:rPr lang="ru-RU" dirty="0" smtClean="0">
                <a:solidFill>
                  <a:schemeClr val="bg1"/>
                </a:solidFill>
              </a:rPr>
              <a:t> 1919 </a:t>
            </a:r>
            <a:r>
              <a:rPr lang="ru-RU" dirty="0" err="1" smtClean="0">
                <a:solidFill>
                  <a:schemeClr val="bg1"/>
                </a:solidFill>
              </a:rPr>
              <a:t>жылдан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жұмыс істейді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Қазақстанның жер</a:t>
            </a:r>
            <a:r>
              <a:rPr lang="ru-RU" b="1" dirty="0" smtClean="0"/>
              <a:t> </a:t>
            </a:r>
            <a:r>
              <a:rPr lang="ru-RU" b="1" dirty="0" err="1" smtClean="0"/>
              <a:t>асты</a:t>
            </a:r>
            <a:r>
              <a:rPr lang="ru-RU" b="1" dirty="0" smtClean="0"/>
              <a:t> </a:t>
            </a:r>
            <a:r>
              <a:rPr lang="ru-RU" b="1" dirty="0" err="1" smtClean="0"/>
              <a:t>сулары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—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err="1" smtClean="0">
                <a:solidFill>
                  <a:schemeClr val="bg1"/>
                </a:solidFill>
              </a:rPr>
              <a:t>Қазақстан Республикасында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err="1" smtClean="0">
                <a:solidFill>
                  <a:schemeClr val="bg1"/>
                </a:solidFill>
              </a:rPr>
              <a:t>жер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асты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суларының едәуір қоры </a:t>
            </a:r>
            <a:r>
              <a:rPr lang="ru-RU" dirty="0" smtClean="0">
                <a:solidFill>
                  <a:schemeClr val="bg1"/>
                </a:solidFill>
              </a:rPr>
              <a:t>бар. </a:t>
            </a:r>
            <a:r>
              <a:rPr lang="ru-RU" dirty="0" err="1" smtClean="0">
                <a:solidFill>
                  <a:schemeClr val="bg1"/>
                </a:solidFill>
              </a:rPr>
              <a:t>Оның пайдаланылатын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болжамды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қоры </a:t>
            </a:r>
            <a:r>
              <a:rPr lang="ru-RU" dirty="0" smtClean="0">
                <a:solidFill>
                  <a:schemeClr val="bg1"/>
                </a:solidFill>
              </a:rPr>
              <a:t>55 </a:t>
            </a:r>
            <a:r>
              <a:rPr lang="ru-RU" dirty="0" err="1" smtClean="0">
                <a:solidFill>
                  <a:schemeClr val="bg1"/>
                </a:solidFill>
              </a:rPr>
              <a:t>млрд</a:t>
            </a:r>
            <a:r>
              <a:rPr lang="ru-RU" dirty="0" smtClean="0">
                <a:solidFill>
                  <a:schemeClr val="bg1"/>
                </a:solidFill>
              </a:rPr>
              <a:t> м3/</a:t>
            </a:r>
            <a:r>
              <a:rPr lang="ru-RU" dirty="0" err="1" smtClean="0">
                <a:solidFill>
                  <a:schemeClr val="bg1"/>
                </a:solidFill>
              </a:rPr>
              <a:t>жыл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деп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есептеледі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Барланған </a:t>
            </a:r>
            <a:r>
              <a:rPr lang="ru-RU" dirty="0" smtClean="0">
                <a:solidFill>
                  <a:schemeClr val="bg1"/>
                </a:solidFill>
              </a:rPr>
              <a:t>456 </a:t>
            </a:r>
            <a:r>
              <a:rPr lang="ru-RU" dirty="0" err="1" smtClean="0">
                <a:solidFill>
                  <a:schemeClr val="bg1"/>
                </a:solidFill>
              </a:rPr>
              <a:t>кен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орны</a:t>
            </a:r>
            <a:r>
              <a:rPr lang="ru-RU" dirty="0" smtClean="0">
                <a:solidFill>
                  <a:schemeClr val="bg1"/>
                </a:solidFill>
              </a:rPr>
              <a:t> мен 122 </a:t>
            </a:r>
            <a:r>
              <a:rPr lang="ru-RU" dirty="0" err="1" smtClean="0">
                <a:solidFill>
                  <a:schemeClr val="bg1"/>
                </a:solidFill>
              </a:rPr>
              <a:t>телімнен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жылына</a:t>
            </a:r>
            <a:r>
              <a:rPr lang="ru-RU" dirty="0" smtClean="0">
                <a:solidFill>
                  <a:schemeClr val="bg1"/>
                </a:solidFill>
              </a:rPr>
              <a:t> 16 </a:t>
            </a:r>
            <a:r>
              <a:rPr lang="ru-RU" dirty="0" err="1" smtClean="0">
                <a:solidFill>
                  <a:schemeClr val="bg1"/>
                </a:solidFill>
              </a:rPr>
              <a:t>млрд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текше</a:t>
            </a:r>
            <a:r>
              <a:rPr lang="ru-RU" dirty="0" smtClean="0">
                <a:solidFill>
                  <a:schemeClr val="bg1"/>
                </a:solidFill>
              </a:rPr>
              <a:t> метр </a:t>
            </a:r>
            <a:r>
              <a:rPr lang="ru-RU" dirty="0" err="1" smtClean="0">
                <a:solidFill>
                  <a:schemeClr val="bg1"/>
                </a:solidFill>
              </a:rPr>
              <a:t>тұщы және тұздылығы </a:t>
            </a:r>
            <a:r>
              <a:rPr lang="ru-RU" dirty="0" smtClean="0">
                <a:solidFill>
                  <a:schemeClr val="bg1"/>
                </a:solidFill>
              </a:rPr>
              <a:t>аз су </a:t>
            </a:r>
            <a:r>
              <a:rPr lang="ru-RU" dirty="0" err="1" smtClean="0">
                <a:solidFill>
                  <a:schemeClr val="bg1"/>
                </a:solidFill>
              </a:rPr>
              <a:t>қорларын пайдалануға болады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деп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белгіленген</a:t>
            </a:r>
            <a:r>
              <a:rPr lang="ru-RU" dirty="0" smtClean="0">
                <a:solidFill>
                  <a:schemeClr val="bg1"/>
                </a:solidFill>
              </a:rPr>
              <a:t>. </a:t>
            </a:r>
            <a:r>
              <a:rPr lang="ru-RU" dirty="0" err="1" smtClean="0">
                <a:solidFill>
                  <a:schemeClr val="bg1"/>
                </a:solidFill>
              </a:rPr>
              <a:t>Жер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үсті сулары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err="1" smtClean="0">
                <a:solidFill>
                  <a:schemeClr val="bg1"/>
                </a:solidFill>
              </a:rPr>
              <a:t>секілді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жер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асты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сулары</a:t>
            </a:r>
            <a:r>
              <a:rPr lang="ru-RU" dirty="0" smtClean="0">
                <a:solidFill>
                  <a:schemeClr val="bg1"/>
                </a:solidFill>
              </a:rPr>
              <a:t> да </a:t>
            </a:r>
            <a:r>
              <a:rPr lang="ru-RU" dirty="0" err="1" smtClean="0">
                <a:solidFill>
                  <a:schemeClr val="bg1"/>
                </a:solidFill>
              </a:rPr>
              <a:t>өте-мөте әркелкі болып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бөлінген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Бұл қорлардың </a:t>
            </a:r>
            <a:r>
              <a:rPr lang="ru-RU" dirty="0" smtClean="0">
                <a:solidFill>
                  <a:schemeClr val="bg1"/>
                </a:solidFill>
              </a:rPr>
              <a:t>70%-нан </a:t>
            </a:r>
            <a:r>
              <a:rPr lang="ru-RU" dirty="0" err="1" smtClean="0">
                <a:solidFill>
                  <a:schemeClr val="bg1"/>
                </a:solidFill>
              </a:rPr>
              <a:t>астамы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еліміздің оңтүстік және батыс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аймақтарында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Жер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асты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суларының барланған жалпы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қорынан </a:t>
            </a:r>
            <a:r>
              <a:rPr lang="ru-RU" dirty="0" smtClean="0">
                <a:solidFill>
                  <a:schemeClr val="bg1"/>
                </a:solidFill>
              </a:rPr>
              <a:t>261 </a:t>
            </a:r>
            <a:r>
              <a:rPr lang="ru-RU" dirty="0" err="1" smtClean="0">
                <a:solidFill>
                  <a:schemeClr val="bg1"/>
                </a:solidFill>
              </a:rPr>
              <a:t>кен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орны</a:t>
            </a:r>
            <a:r>
              <a:rPr lang="ru-RU" dirty="0" smtClean="0">
                <a:solidFill>
                  <a:schemeClr val="bg1"/>
                </a:solidFill>
              </a:rPr>
              <a:t> (57%) мен 71 </a:t>
            </a:r>
            <a:r>
              <a:rPr lang="ru-RU" dirty="0" err="1" smtClean="0">
                <a:solidFill>
                  <a:schemeClr val="bg1"/>
                </a:solidFill>
              </a:rPr>
              <a:t>телім</a:t>
            </a:r>
            <a:r>
              <a:rPr lang="ru-RU" dirty="0" smtClean="0">
                <a:solidFill>
                  <a:schemeClr val="bg1"/>
                </a:solidFill>
              </a:rPr>
              <a:t> (58%) </a:t>
            </a:r>
            <a:r>
              <a:rPr lang="ru-RU" dirty="0" err="1" smtClean="0">
                <a:solidFill>
                  <a:schemeClr val="bg1"/>
                </a:solidFill>
              </a:rPr>
              <a:t>пайдаланылады</a:t>
            </a:r>
            <a:r>
              <a:rPr lang="ru-RU" dirty="0" smtClean="0">
                <a:solidFill>
                  <a:schemeClr val="bg1"/>
                </a:solidFill>
              </a:rPr>
              <a:t>. 1996 ж. </a:t>
            </a:r>
            <a:r>
              <a:rPr lang="ru-RU" dirty="0" err="1" smtClean="0">
                <a:solidFill>
                  <a:schemeClr val="bg1"/>
                </a:solidFill>
              </a:rPr>
              <a:t>мөлшермен есептегенде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жер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астынан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алынған </a:t>
            </a:r>
            <a:r>
              <a:rPr lang="ru-RU" dirty="0" smtClean="0">
                <a:solidFill>
                  <a:schemeClr val="bg1"/>
                </a:solidFill>
              </a:rPr>
              <a:t>1,5 </a:t>
            </a:r>
            <a:r>
              <a:rPr lang="ru-RU" dirty="0" err="1" smtClean="0">
                <a:solidFill>
                  <a:schemeClr val="bg1"/>
                </a:solidFill>
              </a:rPr>
              <a:t>млрд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текше</a:t>
            </a:r>
            <a:r>
              <a:rPr lang="ru-RU" dirty="0" smtClean="0">
                <a:solidFill>
                  <a:schemeClr val="bg1"/>
                </a:solidFill>
              </a:rPr>
              <a:t> метр </a:t>
            </a:r>
            <a:r>
              <a:rPr lang="ru-RU" dirty="0" err="1" smtClean="0">
                <a:solidFill>
                  <a:schemeClr val="bg1"/>
                </a:solidFill>
              </a:rPr>
              <a:t>судың </a:t>
            </a:r>
            <a:r>
              <a:rPr lang="ru-RU" dirty="0" smtClean="0">
                <a:solidFill>
                  <a:schemeClr val="bg1"/>
                </a:solidFill>
              </a:rPr>
              <a:t>66%- </a:t>
            </a:r>
            <a:r>
              <a:rPr lang="ru-RU" dirty="0" err="1" smtClean="0">
                <a:solidFill>
                  <a:schemeClr val="bg1"/>
                </a:solidFill>
              </a:rPr>
              <a:t>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шаруашылық-ауыз </a:t>
            </a:r>
            <a:r>
              <a:rPr lang="ru-RU" dirty="0" smtClean="0">
                <a:solidFill>
                  <a:schemeClr val="bg1"/>
                </a:solidFill>
              </a:rPr>
              <a:t>су </a:t>
            </a:r>
            <a:r>
              <a:rPr lang="ru-RU" dirty="0" err="1" smtClean="0">
                <a:solidFill>
                  <a:schemeClr val="bg1"/>
                </a:solidFill>
              </a:rPr>
              <a:t>қажеттеріне</a:t>
            </a:r>
            <a:r>
              <a:rPr lang="ru-RU" dirty="0" smtClean="0">
                <a:solidFill>
                  <a:schemeClr val="bg1"/>
                </a:solidFill>
              </a:rPr>
              <a:t>, 23%- </a:t>
            </a:r>
            <a:r>
              <a:rPr lang="ru-RU" dirty="0" err="1" smtClean="0">
                <a:solidFill>
                  <a:schemeClr val="bg1"/>
                </a:solidFill>
              </a:rPr>
              <a:t>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өндірістік-техникалық қажеттерге, жүйелі суармалауға </a:t>
            </a:r>
            <a:r>
              <a:rPr lang="ru-RU" dirty="0" smtClean="0">
                <a:solidFill>
                  <a:schemeClr val="bg1"/>
                </a:solidFill>
              </a:rPr>
              <a:t>3,7 </a:t>
            </a:r>
            <a:r>
              <a:rPr lang="ru-RU" dirty="0" err="1" smtClean="0">
                <a:solidFill>
                  <a:schemeClr val="bg1"/>
                </a:solidFill>
              </a:rPr>
              <a:t>және жайылымдарды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суландыруға </a:t>
            </a:r>
            <a:r>
              <a:rPr lang="ru-RU" dirty="0" smtClean="0">
                <a:solidFill>
                  <a:schemeClr val="bg1"/>
                </a:solidFill>
              </a:rPr>
              <a:t>7,3%-ы </a:t>
            </a:r>
            <a:r>
              <a:rPr lang="ru-RU" dirty="0" err="1" smtClean="0">
                <a:solidFill>
                  <a:schemeClr val="bg1"/>
                </a:solidFill>
              </a:rPr>
              <a:t>пайдаланылды</a:t>
            </a:r>
            <a:r>
              <a:rPr lang="ru-RU" dirty="0" smtClean="0">
                <a:solidFill>
                  <a:schemeClr val="bg1"/>
                </a:solidFill>
              </a:rPr>
              <a:t>. </a:t>
            </a:r>
            <a:r>
              <a:rPr lang="ru-RU" dirty="0" err="1" smtClean="0">
                <a:solidFill>
                  <a:schemeClr val="bg1"/>
                </a:solidFill>
              </a:rPr>
              <a:t>Тұщы және тұздылығы </a:t>
            </a:r>
            <a:r>
              <a:rPr lang="ru-RU" dirty="0" smtClean="0">
                <a:solidFill>
                  <a:schemeClr val="bg1"/>
                </a:solidFill>
              </a:rPr>
              <a:t>аз </a:t>
            </a:r>
            <a:r>
              <a:rPr lang="ru-RU" dirty="0" err="1" smtClean="0">
                <a:solidFill>
                  <a:schemeClr val="bg1"/>
                </a:solidFill>
              </a:rPr>
              <a:t>жер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асты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суларынан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басқа Қазақстан Республикасының аумағында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err="1" smtClean="0">
                <a:solidFill>
                  <a:schemeClr val="bg1"/>
                </a:solidFill>
              </a:rPr>
              <a:t>минералды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сулардың</a:t>
            </a:r>
            <a:r>
              <a:rPr lang="ru-RU" dirty="0" smtClean="0">
                <a:solidFill>
                  <a:schemeClr val="bg1"/>
                </a:solidFill>
              </a:rPr>
              <a:t> 45 </a:t>
            </a:r>
            <a:r>
              <a:rPr lang="ru-RU" dirty="0" err="1" smtClean="0">
                <a:solidFill>
                  <a:schemeClr val="bg1"/>
                </a:solidFill>
              </a:rPr>
              <a:t>кең орны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барланған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оның тиянақталған қоры жылына</a:t>
            </a:r>
            <a:r>
              <a:rPr lang="ru-RU" dirty="0" smtClean="0">
                <a:solidFill>
                  <a:schemeClr val="bg1"/>
                </a:solidFill>
              </a:rPr>
              <a:t> 11 </a:t>
            </a:r>
            <a:r>
              <a:rPr lang="ru-RU" dirty="0" err="1" smtClean="0">
                <a:solidFill>
                  <a:schemeClr val="bg1"/>
                </a:solidFill>
              </a:rPr>
              <a:t>млн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текше</a:t>
            </a:r>
            <a:r>
              <a:rPr lang="ru-RU" dirty="0" smtClean="0">
                <a:solidFill>
                  <a:schemeClr val="bg1"/>
                </a:solidFill>
              </a:rPr>
              <a:t> метр </a:t>
            </a:r>
            <a:r>
              <a:rPr lang="ru-RU" dirty="0" err="1" smtClean="0">
                <a:solidFill>
                  <a:schemeClr val="bg1"/>
                </a:solidFill>
              </a:rPr>
              <a:t>деп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есептеледі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229600" cy="1728192"/>
          </a:xfrm>
        </p:spPr>
        <p:txBody>
          <a:bodyPr>
            <a:noAutofit/>
          </a:bodyPr>
          <a:lstStyle/>
          <a:p>
            <a:r>
              <a:rPr lang="kk-KZ" sz="3600" dirty="0" smtClean="0">
                <a:solidFill>
                  <a:schemeClr val="bg1"/>
                </a:solidFill>
              </a:rPr>
              <a:t>Назар салып тыңдағандарыңызға РАХМЕТ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571807"/>
      </p:ext>
    </p:extLst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TS10248357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6508171-41B7-4922-A65E-723FBB8EAE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TS102483575</Template>
  <TotalTime>38</TotalTime>
  <Words>170</Words>
  <Application>Microsoft Office PowerPoint</Application>
  <PresentationFormat>Экран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TS102483575</vt:lpstr>
      <vt:lpstr>Жер асты сулары</vt:lpstr>
      <vt:lpstr>Мазмұны</vt:lpstr>
      <vt:lpstr>Жер асты суы</vt:lpstr>
      <vt:lpstr>Жер асты суының кең орны</vt:lpstr>
      <vt:lpstr>Жер асты суының қоры </vt:lpstr>
      <vt:lpstr>Жер асты суын қорғау</vt:lpstr>
      <vt:lpstr>Грунт суы</vt:lpstr>
      <vt:lpstr>Артезиян суы</vt:lpstr>
      <vt:lpstr>Минералды сулары</vt:lpstr>
      <vt:lpstr>Қазақстанның жер асты сулары </vt:lpstr>
      <vt:lpstr>Назар салып тыңдағандарыңызға РАХМЕТ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 асты сулары</dc:title>
  <dc:creator>user</dc:creator>
  <cp:lastModifiedBy>Aliya</cp:lastModifiedBy>
  <cp:revision>7</cp:revision>
  <dcterms:created xsi:type="dcterms:W3CDTF">2014-01-27T07:34:45Z</dcterms:created>
  <dcterms:modified xsi:type="dcterms:W3CDTF">2020-03-26T13:49:13Z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TC024835759991</vt:lpwstr>
  </property>
</Properties>
</file>